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sldIdLst>
    <p:sldId id="256" r:id="rId2"/>
    <p:sldId id="281" r:id="rId3"/>
    <p:sldId id="257" r:id="rId4"/>
    <p:sldId id="260" r:id="rId5"/>
    <p:sldId id="262" r:id="rId6"/>
    <p:sldId id="258" r:id="rId7"/>
    <p:sldId id="261" r:id="rId8"/>
    <p:sldId id="264" r:id="rId9"/>
    <p:sldId id="263" r:id="rId10"/>
    <p:sldId id="272" r:id="rId11"/>
    <p:sldId id="273" r:id="rId12"/>
    <p:sldId id="274" r:id="rId13"/>
    <p:sldId id="275" r:id="rId14"/>
    <p:sldId id="277" r:id="rId15"/>
    <p:sldId id="276" r:id="rId16"/>
    <p:sldId id="278" r:id="rId17"/>
    <p:sldId id="279" r:id="rId18"/>
    <p:sldId id="280" r:id="rId19"/>
    <p:sldId id="266" r:id="rId20"/>
    <p:sldId id="265" r:id="rId21"/>
    <p:sldId id="267" r:id="rId22"/>
    <p:sldId id="268" r:id="rId23"/>
    <p:sldId id="269" r:id="rId24"/>
    <p:sldId id="270" r:id="rId25"/>
    <p:sldId id="310" r:id="rId26"/>
    <p:sldId id="311" r:id="rId27"/>
    <p:sldId id="309" r:id="rId28"/>
    <p:sldId id="312" r:id="rId29"/>
    <p:sldId id="303" r:id="rId30"/>
    <p:sldId id="304" r:id="rId31"/>
    <p:sldId id="305" r:id="rId32"/>
    <p:sldId id="306" r:id="rId33"/>
    <p:sldId id="307" r:id="rId34"/>
    <p:sldId id="282" r:id="rId35"/>
    <p:sldId id="271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313" r:id="rId45"/>
    <p:sldId id="314" r:id="rId46"/>
    <p:sldId id="322" r:id="rId47"/>
    <p:sldId id="323" r:id="rId48"/>
    <p:sldId id="315" r:id="rId49"/>
    <p:sldId id="308" r:id="rId50"/>
    <p:sldId id="316" r:id="rId51"/>
    <p:sldId id="317" r:id="rId52"/>
    <p:sldId id="318" r:id="rId53"/>
    <p:sldId id="319" r:id="rId54"/>
    <p:sldId id="320" r:id="rId55"/>
    <p:sldId id="321" r:id="rId56"/>
    <p:sldId id="302" r:id="rId57"/>
    <p:sldId id="337" r:id="rId58"/>
    <p:sldId id="324" r:id="rId59"/>
    <p:sldId id="325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8" r:id="rId71"/>
    <p:sldId id="336" r:id="rId72"/>
    <p:sldId id="339" r:id="rId73"/>
    <p:sldId id="340" r:id="rId74"/>
    <p:sldId id="341" r:id="rId75"/>
    <p:sldId id="342" r:id="rId76"/>
    <p:sldId id="343" r:id="rId77"/>
    <p:sldId id="344" r:id="rId78"/>
    <p:sldId id="345" r:id="rId79"/>
    <p:sldId id="346" r:id="rId80"/>
    <p:sldId id="347" r:id="rId81"/>
    <p:sldId id="348" r:id="rId82"/>
    <p:sldId id="349" r:id="rId83"/>
    <p:sldId id="350" r:id="rId84"/>
    <p:sldId id="351" r:id="rId85"/>
    <p:sldId id="352" r:id="rId86"/>
    <p:sldId id="353" r:id="rId87"/>
    <p:sldId id="354" r:id="rId88"/>
    <p:sldId id="355" r:id="rId89"/>
    <p:sldId id="356" r:id="rId90"/>
    <p:sldId id="357" r:id="rId91"/>
    <p:sldId id="359" r:id="rId92"/>
    <p:sldId id="358" r:id="rId93"/>
    <p:sldId id="360" r:id="rId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9571EC-2DDD-4B26-9A68-DB234570D149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E97F-D406-4889-B560-808BBF8B0E6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61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This we can do later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9E97F-D406-4889-B560-808BBF8B0E6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3296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consider printing out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all integers from 1 to some user-specified value, say </a:t>
            </a:r>
            <a:r>
              <a:rPr lang="en-US" sz="1200" b="0" i="1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max</a:t>
            </a:r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in no particular order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9E97F-D406-4889-B560-808BBF8B0E6B}" type="slidenum">
              <a:rPr lang="en-IN" smtClean="0"/>
              <a:t>27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125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B9E97F-D406-4889-B560-808BBF8B0E6B}" type="slidenum">
              <a:rPr lang="en-IN" smtClean="0"/>
              <a:t>73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40381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48CF17-3823-F7C8-850B-D0D29A75D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91060A-D38C-373D-9F56-834C2980F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56925-68C0-DBB9-2BB1-A46CF19B1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ADC16-66E5-7068-05A3-65E21D8DE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E167A-457E-204C-3C84-898BA71B3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1814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F2828-3BC6-73BE-6FDA-25552D6B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960C2-E2F8-495D-76CE-3B2107E30C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735982-2758-C0AF-E2FA-44A516CF0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3139B-5381-4E69-305A-4F60A1584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B07F3E-00E5-DB1B-943D-A42F385E5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5203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418590-04B4-185C-91AB-26E859BAA6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2872F-FA6A-F714-E05B-4DDAF037E2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5B17C-9DCC-45BE-D95E-F6DF8B9B3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C29AA5-2F4B-0663-88F8-ED9C82398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7F593A-B079-B968-8B90-CD511F232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76927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09A6F-B322-7B20-3104-7A3262B82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87D5B-7E26-A541-5ED3-0949FB717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BD713-B1C9-461A-8289-FCB5D9DCB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B4A29-957D-4B07-1E38-7120707A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5607C-D055-6187-B54C-F4E282703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6236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B6FA0-5150-0036-F9A6-1B96B00A4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6703F0-6A6A-1C4D-540F-F4C4A242FE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B2D260-0C91-70E4-70B1-36A25EDAD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D5C138-3D18-0599-1C59-E7BF317C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48A29B-08C3-D011-5807-F09E30E98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73182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96B99-F8EF-6D4A-E1BE-1B87A21F3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B5CB2-4E76-358D-8714-0707CB28A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445DE6-7624-A83F-162D-031DA7799F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60B5E6-4BFC-A49E-546D-C82570B6D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BD40A8-1D59-D618-8733-7B5DE942D0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0A062B-1A3E-42F7-A0D6-D3778103D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1665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FB377-2312-A309-B88E-DB1E45CDB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A001D-E4EC-84D5-DFE0-A6D4A3C4E0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700415-F168-9315-3973-0E51335BD7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67D38D-0563-C9C8-F7D2-760A7CF80A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A5E6A9-243A-E864-D954-E1EB5A9333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99117-49A5-B9DC-3377-74FA89BD1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7FCE9-A25A-B785-5D18-914D26405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28B9EF-B450-A259-2520-46C26CBB6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29324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94D57-2158-BDA8-1B60-2909E185E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F45CC1-A763-70F5-5D26-18237364B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1A1765-D399-AE09-34E2-3671E46A1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4617C-F958-0F0C-B53C-AD2E1D284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797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35E1A8-E893-6D2B-DB07-D95D793B5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76D4225-E65C-B692-B857-1E534FE37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91E04E-CFFB-F760-BBA4-3786C3810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1139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047E7-C4E6-8701-5D5F-75C712DA1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6394E-85F2-5BD9-B3D5-052BA849EA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D7D426-5776-0DEC-3E85-26A6C85867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33946-DF47-7710-A53B-251F3677A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26515-3CB6-8BAE-8303-313D0C18E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CB31E5-9E91-D942-EBE3-A866CD599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0752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8157A-F46D-429A-C86C-A572E0B19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B064E4B-F413-5D04-87D2-D0FF7FAE87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B52A5B-E629-EA2B-881E-644E4E858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DE917F-F37A-DD38-1D7B-190104554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69B21B-50C0-688B-C68A-7B92F72AE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746A9D-E6A0-1831-C504-2C660E60B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162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CCC486-E891-C63B-5F73-581BB51FFA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D04EA2-A192-9CA8-AF2F-5DDF3B34A2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D8386C-5F9F-FD46-2EFE-28D08EDC80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2D8C9-4D69-4495-A4F5-3A836872A2E8}" type="datetimeFigureOut">
              <a:rPr lang="en-IN" smtClean="0"/>
              <a:t>21-02-2023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C1D10-0A4A-69E1-91DF-FA0F81E3A4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2787F-8279-8B0E-8770-4D3AF0C047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E41D91-9F8F-41AA-AEF5-842F2B23687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057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C8EA-2AAD-C90C-C010-14E9D5DF4B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/>
              <a:t>Introduction to OpenMP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5333FA-BA61-D3B2-14E9-6A6111E67A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88969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4455" y="281998"/>
            <a:ext cx="10515600" cy="1325563"/>
          </a:xfrm>
        </p:spPr>
        <p:txBody>
          <a:bodyPr/>
          <a:lstStyle/>
          <a:p>
            <a:r>
              <a:rPr lang="en-IN" altLang="en-US" b="1" dirty="0">
                <a:latin typeface="Calibri-Bold"/>
              </a:rPr>
              <a:t>“Hello Word” Example/1</a:t>
            </a:r>
            <a:endParaRPr lang="en-IN" dirty="0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45809"/>
            <a:ext cx="9320077" cy="376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6515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dirty="0">
                <a:latin typeface="Calibri-Bold"/>
              </a:rPr>
              <a:t>“Hello Word” Example/2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728" y="1481683"/>
            <a:ext cx="10330543" cy="4866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5987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dirty="0">
                <a:latin typeface="Calibri-Bold"/>
              </a:rPr>
              <a:t>“Hello Word” Example/2</a:t>
            </a:r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763325"/>
            <a:ext cx="5430008" cy="31627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382" y="1690688"/>
            <a:ext cx="4724400" cy="1803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50128"/>
            <a:ext cx="6011114" cy="1810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307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dirty="0">
                <a:latin typeface="Calibri-Bold"/>
              </a:rPr>
              <a:t>“Hello Word” Example/2</a:t>
            </a:r>
            <a:endParaRPr lang="en-IN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35728"/>
            <a:ext cx="5638800" cy="3971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064328"/>
            <a:ext cx="6163535" cy="3267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77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OpenMP</a:t>
            </a:r>
            <a:r>
              <a:rPr lang="en-IN" dirty="0"/>
              <a:t> Components</a:t>
            </a:r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7577" y="1690687"/>
            <a:ext cx="2904041" cy="4572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0154" y="1690688"/>
            <a:ext cx="2791691" cy="4987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8146" y="1690687"/>
            <a:ext cx="2729346" cy="4642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502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dirty="0">
                <a:latin typeface="Calibri-Bold"/>
              </a:rPr>
              <a:t>“Hello Word” Example/3</a:t>
            </a:r>
            <a:endParaRPr lang="en-IN" dirty="0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301" y="1848716"/>
            <a:ext cx="7667625" cy="4753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5451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dirty="0">
                <a:latin typeface="Calibri-Bold"/>
              </a:rPr>
              <a:t>“Hello Word” Example/3</a:t>
            </a:r>
            <a:endParaRPr lang="en-IN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522" y="1830531"/>
            <a:ext cx="8365114" cy="4752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063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b="1" dirty="0">
                <a:latin typeface="Calibri-Bold"/>
              </a:rPr>
              <a:t>“Hello Word” Example/3</a:t>
            </a:r>
            <a:endParaRPr lang="en-IN" dirty="0"/>
          </a:p>
        </p:txBody>
      </p:sp>
      <p:pic>
        <p:nvPicPr>
          <p:cNvPr id="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777" y="1690688"/>
            <a:ext cx="8037367" cy="5170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5121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 err="1">
                <a:latin typeface="Calibri" panose="020F0502020204030204" pitchFamily="34" charset="0"/>
              </a:rPr>
              <a:t>OpenMP</a:t>
            </a:r>
            <a:r>
              <a:rPr lang="en-IN" altLang="en-US" dirty="0">
                <a:latin typeface="Calibri" panose="020F0502020204030204" pitchFamily="34" charset="0"/>
              </a:rPr>
              <a:t> Programming Model </a:t>
            </a:r>
            <a:endParaRPr lang="en-I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IN" altLang="en-US" dirty="0">
                <a:latin typeface="Calibri" panose="020F0502020204030204" pitchFamily="34" charset="0"/>
              </a:rPr>
              <a:t>Shared memory, thread-based parallelism </a:t>
            </a:r>
          </a:p>
          <a:p>
            <a:r>
              <a:rPr lang="en-US" altLang="en-US" dirty="0"/>
              <a:t>–</a:t>
            </a:r>
            <a:r>
              <a:rPr lang="en-US" altLang="en-US" dirty="0" err="1">
                <a:latin typeface="Calibri" panose="020F0502020204030204" pitchFamily="34" charset="0"/>
              </a:rPr>
              <a:t>OpenMP</a:t>
            </a:r>
            <a:r>
              <a:rPr lang="en-US" altLang="en-US" dirty="0">
                <a:latin typeface="Calibri" panose="020F0502020204030204" pitchFamily="34" charset="0"/>
              </a:rPr>
              <a:t> is based on the existence of multiple threads in the shared memory programming paradigm. </a:t>
            </a:r>
          </a:p>
          <a:p>
            <a:r>
              <a:rPr lang="en-US" altLang="en-US" dirty="0"/>
              <a:t>–</a:t>
            </a:r>
            <a:r>
              <a:rPr lang="en-US" altLang="en-US" dirty="0">
                <a:latin typeface="Calibri" panose="020F0502020204030204" pitchFamily="34" charset="0"/>
              </a:rPr>
              <a:t>A shared memory process consists of multiple threads. </a:t>
            </a:r>
          </a:p>
          <a:p>
            <a:r>
              <a:rPr lang="en-IN" altLang="en-US" dirty="0"/>
              <a:t>• </a:t>
            </a:r>
            <a:r>
              <a:rPr lang="en-IN" altLang="en-US" dirty="0">
                <a:latin typeface="Calibri" panose="020F0502020204030204" pitchFamily="34" charset="0"/>
              </a:rPr>
              <a:t>Explicit Parallelism </a:t>
            </a:r>
          </a:p>
          <a:p>
            <a:r>
              <a:rPr lang="en-US" altLang="en-US" dirty="0"/>
              <a:t>–</a:t>
            </a:r>
            <a:r>
              <a:rPr lang="en-US" altLang="en-US" dirty="0">
                <a:latin typeface="Calibri" panose="020F0502020204030204" pitchFamily="34" charset="0"/>
              </a:rPr>
              <a:t>Programmer has full control over parallelization. </a:t>
            </a:r>
            <a:r>
              <a:rPr lang="en-US" altLang="en-US" dirty="0" err="1">
                <a:latin typeface="Calibri" panose="020F0502020204030204" pitchFamily="34" charset="0"/>
              </a:rPr>
              <a:t>OpenMP</a:t>
            </a:r>
            <a:r>
              <a:rPr lang="en-US" altLang="en-US" dirty="0">
                <a:latin typeface="Calibri" panose="020F0502020204030204" pitchFamily="34" charset="0"/>
              </a:rPr>
              <a:t> is not an automatic parallel programming model. </a:t>
            </a:r>
          </a:p>
          <a:p>
            <a:r>
              <a:rPr lang="en-IN" altLang="en-US" dirty="0"/>
              <a:t>•</a:t>
            </a:r>
            <a:r>
              <a:rPr lang="en-IN" altLang="en-US" dirty="0">
                <a:latin typeface="Calibri" panose="020F0502020204030204" pitchFamily="34" charset="0"/>
              </a:rPr>
              <a:t>Compiler directive based </a:t>
            </a:r>
          </a:p>
          <a:p>
            <a:r>
              <a:rPr lang="en-US" altLang="en-US" dirty="0"/>
              <a:t>–</a:t>
            </a:r>
            <a:r>
              <a:rPr lang="en-US" altLang="en-US" dirty="0">
                <a:latin typeface="Calibri" panose="020F0502020204030204" pitchFamily="34" charset="0"/>
              </a:rPr>
              <a:t>Most </a:t>
            </a:r>
            <a:r>
              <a:rPr lang="en-US" altLang="en-US" dirty="0" err="1">
                <a:latin typeface="Calibri" panose="020F0502020204030204" pitchFamily="34" charset="0"/>
              </a:rPr>
              <a:t>OpenMP</a:t>
            </a:r>
            <a:r>
              <a:rPr lang="en-US" altLang="en-US" dirty="0">
                <a:latin typeface="Calibri" panose="020F0502020204030204" pitchFamily="34" charset="0"/>
              </a:rPr>
              <a:t> parallelism is specified through the use of compiler directives which are embedded in the source code. </a:t>
            </a:r>
          </a:p>
        </p:txBody>
      </p:sp>
    </p:spTree>
    <p:extLst>
      <p:ext uri="{BB962C8B-B14F-4D97-AF65-F5344CB8AC3E}">
        <p14:creationId xmlns:p14="http://schemas.microsoft.com/office/powerpoint/2010/main" val="884231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71A18-A137-9ADF-B817-909283C32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Hello World in OpenMP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C9396D-A5C9-F8B5-6F47-82FAB1D51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981" y="1779640"/>
            <a:ext cx="5633884" cy="4247534"/>
          </a:xfrm>
        </p:spPr>
      </p:pic>
    </p:spTree>
    <p:extLst>
      <p:ext uri="{BB962C8B-B14F-4D97-AF65-F5344CB8AC3E}">
        <p14:creationId xmlns:p14="http://schemas.microsoft.com/office/powerpoint/2010/main" val="35438728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Can my code be parallelized?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Does it have large loops that repeat the same operations?</a:t>
            </a:r>
          </a:p>
          <a:p>
            <a:pPr algn="just"/>
            <a:r>
              <a:rPr lang="en-US" dirty="0"/>
              <a:t>Does your code do multiple tasks that are not dependent on one another? If so is the dependency weak? </a:t>
            </a:r>
          </a:p>
          <a:p>
            <a:pPr algn="just"/>
            <a:r>
              <a:rPr lang="en-US" dirty="0"/>
              <a:t>Can any dependencies or information sharing be overlapped with computation</a:t>
            </a:r>
          </a:p>
          <a:p>
            <a:pPr algn="just"/>
            <a:r>
              <a:rPr lang="en-US" dirty="0"/>
              <a:t> If not, is the amount of communications small? </a:t>
            </a:r>
          </a:p>
          <a:p>
            <a:pPr algn="just"/>
            <a:r>
              <a:rPr lang="en-US" dirty="0"/>
              <a:t> Do multiple tasks depend on the same data?  </a:t>
            </a:r>
          </a:p>
          <a:p>
            <a:pPr algn="just"/>
            <a:r>
              <a:rPr lang="en-US" dirty="0"/>
              <a:t>Does the order of operations matter? If so how strict does it have to be?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39634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90C76-B6A6-9351-2629-007F0A985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 controlling number of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1BC2B-084F-0CF9-1305-B3F4DF3F8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Once a program is compiled, the number of threads can be controlled using the following shell variables</a:t>
            </a:r>
          </a:p>
          <a:p>
            <a:endParaRPr lang="en-IN" dirty="0">
              <a:solidFill>
                <a:schemeClr val="accent1"/>
              </a:solidFill>
            </a:endParaRPr>
          </a:p>
          <a:p>
            <a:pPr lvl="1"/>
            <a:r>
              <a:rPr lang="en-US" b="1" dirty="0"/>
              <a:t>At the program level</a:t>
            </a:r>
            <a:r>
              <a:rPr lang="en-US" dirty="0"/>
              <a:t>, via the </a:t>
            </a:r>
            <a:r>
              <a:rPr lang="en-US" b="1" dirty="0" err="1"/>
              <a:t>omp_set_number_threads</a:t>
            </a:r>
            <a:r>
              <a:rPr lang="en-US" b="1" dirty="0"/>
              <a:t> </a:t>
            </a:r>
            <a:r>
              <a:rPr lang="en-US" dirty="0"/>
              <a:t>function: </a:t>
            </a:r>
          </a:p>
          <a:p>
            <a:pPr marL="457200" lvl="1" indent="0" algn="ctr">
              <a:buNone/>
            </a:pPr>
            <a:r>
              <a:rPr lang="en-US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void </a:t>
            </a:r>
            <a:r>
              <a:rPr lang="en-US" dirty="0" err="1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omp_set_num_threads</a:t>
            </a:r>
            <a:r>
              <a:rPr lang="en-US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(int n)</a:t>
            </a:r>
          </a:p>
          <a:p>
            <a:pPr marL="457200" lvl="1" indent="0">
              <a:buNone/>
            </a:pPr>
            <a:endParaRPr lang="en-US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457200" lvl="1" indent="0">
              <a:buNone/>
            </a:pPr>
            <a:r>
              <a:rPr lang="en-US" dirty="0"/>
              <a:t>• At the pragma level, via the </a:t>
            </a:r>
            <a:r>
              <a:rPr lang="en-US" b="1" dirty="0" err="1"/>
              <a:t>num_threads</a:t>
            </a:r>
            <a:r>
              <a:rPr lang="en-US" b="1" dirty="0"/>
              <a:t> </a:t>
            </a:r>
            <a:r>
              <a:rPr lang="en-US" dirty="0"/>
              <a:t>clause: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 algn="ctr">
              <a:buNone/>
            </a:pPr>
            <a:r>
              <a:rPr lang="en-US" dirty="0">
                <a:solidFill>
                  <a:srgbClr val="C00000"/>
                </a:solidFill>
                <a:latin typeface="Cascadia Mono" panose="020B0609020000020004" pitchFamily="49" charset="0"/>
              </a:rPr>
              <a:t>#pragma </a:t>
            </a:r>
            <a:r>
              <a:rPr lang="en-US" dirty="0" err="1">
                <a:solidFill>
                  <a:srgbClr val="C00000"/>
                </a:solidFill>
                <a:latin typeface="Cascadia Mono" panose="020B0609020000020004" pitchFamily="49" charset="0"/>
              </a:rPr>
              <a:t>omp</a:t>
            </a:r>
            <a:r>
              <a:rPr lang="en-US" dirty="0">
                <a:solidFill>
                  <a:srgbClr val="C00000"/>
                </a:solidFill>
                <a:latin typeface="Cascadia Mono" panose="020B0609020000020004" pitchFamily="49" charset="0"/>
              </a:rPr>
              <a:t> parallel </a:t>
            </a:r>
            <a:r>
              <a:rPr lang="en-US" dirty="0" err="1">
                <a:solidFill>
                  <a:srgbClr val="C00000"/>
                </a:solidFill>
                <a:latin typeface="Cascadia Mono" panose="020B0609020000020004" pitchFamily="49" charset="0"/>
              </a:rPr>
              <a:t>num_threads</a:t>
            </a:r>
            <a:r>
              <a:rPr lang="en-US" dirty="0">
                <a:solidFill>
                  <a:srgbClr val="C00000"/>
                </a:solidFill>
                <a:latin typeface="Cascadia Mono" panose="020B0609020000020004" pitchFamily="49" charset="0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scadia Mono" panose="020B0609020000020004" pitchFamily="49" charset="0"/>
              </a:rPr>
              <a:t>numThreads</a:t>
            </a:r>
            <a:r>
              <a:rPr lang="en-US" dirty="0">
                <a:solidFill>
                  <a:srgbClr val="C00000"/>
                </a:solidFill>
                <a:latin typeface="Cascadia Mono" panose="020B0609020000020004" pitchFamily="49" charset="0"/>
              </a:rPr>
              <a:t>)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915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E3517-560F-4450-BDE9-6116F1C9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 controlling number of 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7127A-8B37-48F9-9C5F-00C2C6884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Asking how many cores this program has access to:</a:t>
            </a:r>
          </a:p>
          <a:p>
            <a:pPr marL="0" indent="0" algn="ctr">
              <a:buNone/>
            </a:pPr>
            <a:r>
              <a:rPr lang="pt-BR" sz="20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num = omp_get_num_procs( );</a:t>
            </a:r>
          </a:p>
          <a:p>
            <a:r>
              <a:rPr lang="en-US" dirty="0"/>
              <a:t>Setting the number of available threads to the exact number of cores available:</a:t>
            </a:r>
          </a:p>
          <a:p>
            <a:pPr marL="0" indent="0" algn="ctr">
              <a:buNone/>
            </a:pPr>
            <a:r>
              <a:rPr lang="en-US" sz="2000" dirty="0" err="1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omp_set_num_threads</a:t>
            </a:r>
            <a:r>
              <a:rPr lang="en-US" sz="20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</a:t>
            </a:r>
            <a:r>
              <a:rPr lang="en-US" sz="2000" dirty="0" err="1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omp_get_num_procs</a:t>
            </a:r>
            <a:r>
              <a:rPr lang="en-US" sz="20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) );</a:t>
            </a:r>
          </a:p>
          <a:p>
            <a:r>
              <a:rPr lang="en-US" dirty="0"/>
              <a:t>Asking how many OpenMP threads this program is using right now: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num = </a:t>
            </a:r>
            <a:r>
              <a:rPr lang="en-US" sz="2000" dirty="0" err="1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omp_get_num_threads</a:t>
            </a:r>
            <a:r>
              <a:rPr lang="en-US" sz="20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); </a:t>
            </a:r>
          </a:p>
          <a:p>
            <a:r>
              <a:rPr lang="en-US" dirty="0"/>
              <a:t>Asking which thread number this one is: 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me = </a:t>
            </a:r>
            <a:r>
              <a:rPr lang="en-US" sz="2000" dirty="0" err="1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omp_get_thread_num</a:t>
            </a:r>
            <a:r>
              <a:rPr lang="en-US" sz="20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 )</a:t>
            </a:r>
            <a:endParaRPr lang="pt-BR" sz="2000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402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20A08-2367-5294-F67E-2AAF6627C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Hello World in OpenMP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CD7BE-E89E-6343-053A-056B96390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6575323" cy="4351338"/>
          </a:xfrm>
        </p:spPr>
        <p:txBody>
          <a:bodyPr/>
          <a:lstStyle/>
          <a:p>
            <a:pPr algn="just"/>
            <a:r>
              <a:rPr lang="en-US" dirty="0"/>
              <a:t>Each thread has a unique integer “id”; master thread has “id” 0</a:t>
            </a:r>
          </a:p>
          <a:p>
            <a:pPr algn="just"/>
            <a:r>
              <a:rPr lang="en-US" dirty="0"/>
              <a:t>Other threads have “id” 1, 2, …</a:t>
            </a:r>
          </a:p>
          <a:p>
            <a:pPr algn="just"/>
            <a:r>
              <a:rPr lang="en-US" dirty="0"/>
              <a:t>OpenMP runtime function</a:t>
            </a:r>
          </a:p>
          <a:p>
            <a:pPr marL="0" indent="0" algn="ctr">
              <a:buNone/>
            </a:pPr>
            <a:r>
              <a:rPr lang="en-US" dirty="0"/>
              <a:t> </a:t>
            </a:r>
            <a:r>
              <a:rPr lang="en-US" sz="2000" dirty="0" err="1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omp_get_thread_num</a:t>
            </a:r>
            <a:r>
              <a:rPr lang="en-US" sz="2000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() </a:t>
            </a:r>
            <a:endParaRPr lang="en-US" dirty="0">
              <a:solidFill>
                <a:srgbClr val="C0000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marL="0" indent="0" algn="just">
              <a:buNone/>
            </a:pPr>
            <a:r>
              <a:rPr lang="en-US" dirty="0"/>
              <a:t>returns a thread’s unique “id”.</a:t>
            </a:r>
          </a:p>
          <a:p>
            <a:pPr algn="just"/>
            <a:r>
              <a:rPr lang="en-US" dirty="0"/>
              <a:t>What will be the programs output?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BD1282-7E1C-0F6E-AC38-5B9CAE309D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3794" y="1698061"/>
            <a:ext cx="3736257" cy="344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78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9B17A-D02B-1D63-0309-CD93599CA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sample OpenMP program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332490-0773-1A98-DD35-777A649B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980" y="2172930"/>
            <a:ext cx="8790039" cy="299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575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4A539-049D-CECC-B80F-7E2E8B90C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sample OpenMP program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4E4B86-DA54-DB30-937A-547A90FCFB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00749" y="1317523"/>
            <a:ext cx="7796980" cy="5057365"/>
          </a:xfrm>
        </p:spPr>
      </p:pic>
    </p:spTree>
    <p:extLst>
      <p:ext uri="{BB962C8B-B14F-4D97-AF65-F5344CB8AC3E}">
        <p14:creationId xmlns:p14="http://schemas.microsoft.com/office/powerpoint/2010/main" val="39103989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OpenMP</a:t>
            </a:r>
            <a:r>
              <a:rPr lang="en-IN" b="1" dirty="0"/>
              <a:t>: parallel loops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6293"/>
            <a:ext cx="10515600" cy="4351338"/>
          </a:xfrm>
        </p:spPr>
        <p:txBody>
          <a:bodyPr/>
          <a:lstStyle/>
          <a:p>
            <a:r>
              <a:rPr lang="en-US" dirty="0"/>
              <a:t>A parallel for loops are declared as</a:t>
            </a:r>
          </a:p>
          <a:p>
            <a:pPr marL="0" indent="0">
              <a:buNone/>
            </a:pPr>
            <a:r>
              <a:rPr lang="en-IN" dirty="0"/>
              <a:t>	#pragma </a:t>
            </a:r>
            <a:r>
              <a:rPr lang="en-IN" dirty="0" err="1"/>
              <a:t>omp</a:t>
            </a:r>
            <a:r>
              <a:rPr lang="en-IN" dirty="0"/>
              <a:t> for [clause [[,] clause] …]</a:t>
            </a:r>
          </a:p>
          <a:p>
            <a:pPr marL="0" indent="0">
              <a:buNone/>
            </a:pPr>
            <a:r>
              <a:rPr lang="en-IN" dirty="0"/>
              <a:t>		for-loops</a:t>
            </a:r>
          </a:p>
        </p:txBody>
      </p:sp>
      <p:sp>
        <p:nvSpPr>
          <p:cNvPr id="4" name="Rectangle 3"/>
          <p:cNvSpPr/>
          <p:nvPr/>
        </p:nvSpPr>
        <p:spPr>
          <a:xfrm>
            <a:off x="529389" y="3072348"/>
            <a:ext cx="111332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sz="2400" dirty="0">
                <a:latin typeface="WsvsstPnbvhyVldrqnTimes-Roman"/>
              </a:rPr>
              <a:t>Each </a:t>
            </a:r>
            <a:r>
              <a:rPr lang="en-IN" sz="2400" i="1" dirty="0">
                <a:latin typeface="MnhwgcLhwwfpJgccbbCourier"/>
              </a:rPr>
              <a:t>for </a:t>
            </a:r>
            <a:r>
              <a:rPr lang="en-IN" sz="2400" i="1" dirty="0">
                <a:latin typeface="WsvsstPnbvhyVldrqnTimes-Roman"/>
              </a:rPr>
              <a:t>loop </a:t>
            </a:r>
            <a:r>
              <a:rPr lang="en-US" sz="2400" dirty="0">
                <a:latin typeface="WsvsstPnbvhyVldrqnTimes-Roman"/>
              </a:rPr>
              <a:t>among </a:t>
            </a:r>
            <a:r>
              <a:rPr lang="en-US" sz="2400" b="1" i="1" dirty="0">
                <a:latin typeface="WsvsstPnbvhyVldrqnTimes-Roman"/>
              </a:rPr>
              <a:t>for-loops</a:t>
            </a:r>
            <a:r>
              <a:rPr lang="en-US" sz="2400" dirty="0">
                <a:latin typeface="WsvsstPnbvhyVldrqnTimes-Roman"/>
              </a:rPr>
              <a:t> associated with the </a:t>
            </a:r>
            <a:r>
              <a:rPr lang="en-US" sz="2400" b="1" i="1" dirty="0" err="1">
                <a:latin typeface="MnhwgcLhwwfpJgccbbCourier"/>
              </a:rPr>
              <a:t>omp</a:t>
            </a:r>
            <a:r>
              <a:rPr lang="en-US" sz="2400" b="1" i="1" dirty="0">
                <a:latin typeface="MnhwgcLhwwfpJgccbbCourier"/>
              </a:rPr>
              <a:t> for </a:t>
            </a:r>
            <a:r>
              <a:rPr lang="en-US" sz="2400" b="1" i="1" dirty="0">
                <a:latin typeface="WsvsstPnbvhyVldrqnTimes-Roman"/>
              </a:rPr>
              <a:t>directive </a:t>
            </a:r>
            <a:r>
              <a:rPr lang="en-US" sz="2400" dirty="0">
                <a:latin typeface="WsvsstPnbvhyVldrqnTimes-Roman"/>
              </a:rPr>
              <a:t>must be in the </a:t>
            </a:r>
            <a:r>
              <a:rPr lang="en-US" sz="2400" b="1" dirty="0">
                <a:latin typeface="YfxqhcBfmxmrJljyptTimes-Bold"/>
              </a:rPr>
              <a:t>canonical </a:t>
            </a:r>
            <a:r>
              <a:rPr lang="en-IN" sz="2400" b="1" dirty="0">
                <a:latin typeface="YfxqhcBfmxmrJljyptTimes-Bold"/>
              </a:rPr>
              <a:t>form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the loop variable is made </a:t>
            </a:r>
            <a:r>
              <a:rPr lang="en-US" sz="2400" b="1" dirty="0"/>
              <a:t>private</a:t>
            </a:r>
            <a:r>
              <a:rPr lang="en-US" sz="2400" dirty="0"/>
              <a:t> to each thread in the team and must be either (unsigned) </a:t>
            </a:r>
            <a:r>
              <a:rPr lang="en-US" sz="2400" b="1" dirty="0"/>
              <a:t>integer or a pointer</a:t>
            </a:r>
            <a:r>
              <a:rPr lang="en-US" sz="2400" dirty="0"/>
              <a:t>,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the loop variable should </a:t>
            </a:r>
            <a:r>
              <a:rPr lang="en-US" sz="2400" dirty="0">
                <a:solidFill>
                  <a:srgbClr val="FF0000"/>
                </a:solidFill>
              </a:rPr>
              <a:t>not be modified</a:t>
            </a:r>
            <a:r>
              <a:rPr lang="en-US" sz="2400" dirty="0"/>
              <a:t> during the execution of any iteration;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the condition in the for loop must be a </a:t>
            </a:r>
            <a:r>
              <a:rPr lang="en-US" sz="2400" b="1" dirty="0"/>
              <a:t>simple relational expression</a:t>
            </a:r>
            <a:r>
              <a:rPr lang="en-US" sz="2400" dirty="0"/>
              <a:t>,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the increment in the for loop must specify a change by constant additive </a:t>
            </a:r>
            <a:r>
              <a:rPr lang="en-IN" sz="2400" dirty="0"/>
              <a:t>expression;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sz="2400" dirty="0"/>
              <a:t>the number of iterations of all associated loops must be known before the start of the outermost for loop.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28779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err="1"/>
              <a:t>OpenMP</a:t>
            </a:r>
            <a:r>
              <a:rPr lang="en-IN" b="1" dirty="0"/>
              <a:t>: parallel loops</a:t>
            </a:r>
            <a:br>
              <a:rPr lang="en-IN" b="1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clause is a specification that further describes a parallel loop, for instance,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collapse(integer)</a:t>
            </a:r>
            <a:r>
              <a:rPr lang="en-US" dirty="0"/>
              <a:t> specifies how many outermost </a:t>
            </a:r>
            <a:r>
              <a:rPr lang="en-US" i="1" dirty="0"/>
              <a:t>for loops </a:t>
            </a:r>
            <a:r>
              <a:rPr lang="en-US" dirty="0"/>
              <a:t>of </a:t>
            </a:r>
            <a:r>
              <a:rPr lang="en-US" i="1" dirty="0"/>
              <a:t>for-loops</a:t>
            </a:r>
            <a:r>
              <a:rPr lang="en-US" dirty="0"/>
              <a:t> are associated with the directive, and thus parallelized together;</a:t>
            </a:r>
          </a:p>
          <a:p>
            <a:pPr marL="457200" lvl="1" indent="0">
              <a:buNone/>
            </a:pPr>
            <a:endParaRPr lang="en-US" dirty="0"/>
          </a:p>
          <a:p>
            <a:pPr lvl="1">
              <a:buFont typeface="Wingdings" panose="05000000000000000000" pitchFamily="2" charset="2"/>
              <a:buChar char="ü"/>
            </a:pPr>
            <a:r>
              <a:rPr lang="en-US" dirty="0"/>
              <a:t> </a:t>
            </a:r>
            <a:r>
              <a:rPr lang="en-US" b="1" dirty="0" err="1">
                <a:solidFill>
                  <a:srgbClr val="FF0000"/>
                </a:solidFill>
              </a:rPr>
              <a:t>nowait</a:t>
            </a:r>
            <a:r>
              <a:rPr lang="en-US" dirty="0"/>
              <a:t> eliminates the implicit barrier and thus synchronization at the end </a:t>
            </a:r>
            <a:r>
              <a:rPr lang="en-IN" dirty="0"/>
              <a:t>of </a:t>
            </a:r>
            <a:r>
              <a:rPr lang="en-IN" i="1" dirty="0"/>
              <a:t>for-loops</a:t>
            </a:r>
            <a:r>
              <a:rPr lang="en-IN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573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Parallelizing Loops with Independent Iterations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27032" y="1366377"/>
            <a:ext cx="6354897" cy="43125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804738" y="6062354"/>
            <a:ext cx="9549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>
                <a:latin typeface="WsvsstPnbvhyVldrqnTimes-Roman"/>
              </a:rPr>
              <a:t>Program does not </a:t>
            </a:r>
            <a:r>
              <a:rPr lang="en-US" dirty="0">
                <a:latin typeface="WsvsstPnbvhyVldrqnTimes-Roman"/>
              </a:rPr>
              <a:t>specify how the iterations should be divided among threads.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6CDD04-C589-66C5-C6E7-618D4BF2DF83}"/>
              </a:ext>
            </a:extLst>
          </p:cNvPr>
          <p:cNvSpPr txBox="1"/>
          <p:nvPr/>
        </p:nvSpPr>
        <p:spPr>
          <a:xfrm>
            <a:off x="211838" y="1690688"/>
            <a:ext cx="53880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b="1" dirty="0" err="1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omp</a:t>
            </a:r>
            <a:r>
              <a:rPr lang="en-US" b="1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parallel for </a:t>
            </a:r>
            <a:r>
              <a:rPr lang="en-US" sz="2000" dirty="0"/>
              <a:t>directive in line 6 specifies that the for loop must be executed in parallel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/>
              <a:t>The iterations of the </a:t>
            </a:r>
            <a:r>
              <a:rPr lang="en-IN" sz="2000" i="1" dirty="0"/>
              <a:t>for loop </a:t>
            </a:r>
            <a:r>
              <a:rPr lang="en-IN" sz="2000" dirty="0"/>
              <a:t>will be divided among the threads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Once all iterations have been executed, all threads in the team are synchronized at the implicit barrier at the end of the parallel for loop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All slave threads are terminated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Finally, the execution proceeds sequentially, and the master thread terminates the program by executing return 0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886060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718" y="2128335"/>
            <a:ext cx="70485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536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32" y="120315"/>
            <a:ext cx="10900610" cy="600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472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D0B0C-C5A3-687F-AB1A-3DEB0DCC6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582D-7CF3-9F18-86D2-A8E2F5AC3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OpenMP stands for “Open Multi-Processing”</a:t>
            </a:r>
          </a:p>
          <a:p>
            <a:r>
              <a:rPr lang="en-US" dirty="0"/>
              <a:t>OpenMP is a multi-vendor standard to perform shared-memory multithreading</a:t>
            </a:r>
          </a:p>
          <a:p>
            <a:r>
              <a:rPr lang="en-IN" dirty="0"/>
              <a:t>OpenMP uses fork-join model</a:t>
            </a:r>
          </a:p>
          <a:p>
            <a:r>
              <a:rPr lang="en-IN" dirty="0"/>
              <a:t>OpenMP is both directive and library based </a:t>
            </a:r>
          </a:p>
          <a:p>
            <a:r>
              <a:rPr lang="en-IN" dirty="0"/>
              <a:t>Each OpenMP thread has its own stack</a:t>
            </a:r>
          </a:p>
          <a:p>
            <a:r>
              <a:rPr lang="en-US" dirty="0"/>
              <a:t>OpenMP probably gives you the biggest multithread benefit per amount of work you have to put in to using it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77586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80" y="224840"/>
            <a:ext cx="11329639" cy="6139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953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485" y="139543"/>
            <a:ext cx="10972799" cy="6718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17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5"/>
            <a:ext cx="9829800" cy="581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996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611" y="344654"/>
            <a:ext cx="11345777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026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OpenMP</a:t>
            </a:r>
            <a:r>
              <a:rPr lang="en-IN" dirty="0"/>
              <a:t>: parallel loops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6CDD04-C589-66C5-C6E7-618D4BF2DF83}"/>
              </a:ext>
            </a:extLst>
          </p:cNvPr>
          <p:cNvSpPr txBox="1"/>
          <p:nvPr/>
        </p:nvSpPr>
        <p:spPr>
          <a:xfrm>
            <a:off x="838200" y="1995948"/>
            <a:ext cx="538807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The </a:t>
            </a:r>
            <a:r>
              <a:rPr lang="en-US" b="1" dirty="0" err="1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omp</a:t>
            </a:r>
            <a:r>
              <a:rPr lang="en-US" b="1" dirty="0">
                <a:solidFill>
                  <a:srgbClr val="C0000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parallel for </a:t>
            </a:r>
            <a:r>
              <a:rPr lang="en-US" sz="2000" dirty="0"/>
              <a:t>directive in line 5 specifies that the for loop must be executed in parallel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IN" sz="2000" dirty="0"/>
              <a:t>The iterations of the for loop will be divided among the threads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Once all iterations have been executed, all threads in the team are synchronized at the implicit barrier at the end of the parallel for loop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All slave threads are terminated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/>
              <a:t>Finally, the execution proceeds sequentially, and the master thread terminates the program by executing return 0</a:t>
            </a:r>
            <a:endParaRPr lang="en-IN" sz="2000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C8EDB13-8FF6-11D5-9C7F-7AE99BC5E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9122" y="2262211"/>
            <a:ext cx="5132439" cy="3066872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B3E1BE8-491B-03B7-8AB6-A7373B352D5A}"/>
              </a:ext>
            </a:extLst>
          </p:cNvPr>
          <p:cNvSpPr/>
          <p:nvPr/>
        </p:nvSpPr>
        <p:spPr>
          <a:xfrm>
            <a:off x="6371302" y="2227685"/>
            <a:ext cx="5260259" cy="3248883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072834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64F9DA-0315-3347-C805-DEBA77B5A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Creating OpenMP threads in Loops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27D21E-27FA-7874-89A5-9F5138A258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1832" y="1337189"/>
            <a:ext cx="10648335" cy="4699818"/>
          </a:xfrm>
        </p:spPr>
      </p:pic>
    </p:spTree>
    <p:extLst>
      <p:ext uri="{BB962C8B-B14F-4D97-AF65-F5344CB8AC3E}">
        <p14:creationId xmlns:p14="http://schemas.microsoft.com/office/powerpoint/2010/main" val="28012171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3CC67-3848-464D-C89D-8594E0D5B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parallel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3A44A-9AB6-4F43-36CA-DD69A21657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The loop variable is made private to each thread in the team and must be either (unsigned) integer or a pointer</a:t>
            </a:r>
          </a:p>
          <a:p>
            <a:pPr algn="just"/>
            <a:r>
              <a:rPr lang="en-US" dirty="0"/>
              <a:t>The loop variable should not be modified during the execution of any iteration</a:t>
            </a:r>
          </a:p>
          <a:p>
            <a:pPr algn="just"/>
            <a:r>
              <a:rPr lang="en-US" dirty="0"/>
              <a:t>The condition in the for loop must be a simple relational expression</a:t>
            </a:r>
          </a:p>
          <a:p>
            <a:pPr algn="just"/>
            <a:r>
              <a:rPr lang="en-US" dirty="0"/>
              <a:t>The increment in the for loop must specify a change by constant additive expression</a:t>
            </a:r>
          </a:p>
          <a:p>
            <a:pPr algn="just"/>
            <a:r>
              <a:rPr lang="en-US" dirty="0"/>
              <a:t>The number of iterations of all associated loops must be known before the start of the outermost for loop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93818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3FC4B-FE5F-78E2-BD1A-E495A9DF0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parallel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4D1AF5-2A18-A9C1-BD52-BAF224EF6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start and terminate conditions must have compatible types</a:t>
            </a:r>
          </a:p>
          <a:p>
            <a:r>
              <a:rPr lang="en-US" dirty="0"/>
              <a:t>Neither the start nor the terminate conditions can be changed during the execution of the loop</a:t>
            </a:r>
          </a:p>
          <a:p>
            <a:r>
              <a:rPr lang="en-US" dirty="0"/>
              <a:t>The index can only be modified by the changed expression (i.e., not modified inside the loop itself)</a:t>
            </a:r>
          </a:p>
          <a:p>
            <a:r>
              <a:rPr lang="en-US" dirty="0"/>
              <a:t>You cannot use a break or a </a:t>
            </a:r>
            <a:r>
              <a:rPr lang="en-US" dirty="0" err="1"/>
              <a:t>goto</a:t>
            </a:r>
            <a:r>
              <a:rPr lang="en-US" dirty="0"/>
              <a:t> to get out of the loop</a:t>
            </a:r>
          </a:p>
          <a:p>
            <a:r>
              <a:rPr lang="en-US" dirty="0"/>
              <a:t>There can be no inter-loop data dependencies such as:</a:t>
            </a:r>
          </a:p>
          <a:p>
            <a:pPr marL="0" indent="0" algn="ctr">
              <a:buNone/>
            </a:pPr>
            <a:r>
              <a:rPr lang="en-US" dirty="0"/>
              <a:t>A[</a:t>
            </a:r>
            <a:r>
              <a:rPr lang="en-US" dirty="0" err="1"/>
              <a:t>i</a:t>
            </a:r>
            <a:r>
              <a:rPr lang="en-US" dirty="0"/>
              <a:t>]=a[i-1]+1;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419355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B99D9-4E18-D048-8C87-11240A9E1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parallel loops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1430" y="1419726"/>
            <a:ext cx="6107857" cy="200668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431" y="3382058"/>
            <a:ext cx="9794958" cy="3875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204" y="5856621"/>
            <a:ext cx="10418595" cy="579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31" y="3900988"/>
            <a:ext cx="5535781" cy="214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8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01A4E-6D67-1B6B-FFF7-66F6CAEA8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parallel loops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0FEA5-D75A-FC03-FD71-27D4B99AA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7BF4EB-9F78-5B22-CE58-30FDC8DA9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67252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927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F8B11A-FA75-85D2-380E-086F75488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Threads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FEFCF-C3F1-C6FD-31B3-8833C8F0F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thread can be considered to be a lightweight process</a:t>
            </a:r>
          </a:p>
          <a:p>
            <a:r>
              <a:rPr lang="en-US" dirty="0"/>
              <a:t>A more precise definition is that it is an execution path, a sequence of instructions, that is managed separately by the operating system scheduler as a unit</a:t>
            </a:r>
          </a:p>
          <a:p>
            <a:r>
              <a:rPr lang="en-US" dirty="0"/>
              <a:t>Threads alleviate the overhead associated with the fork mechanism by copying only the bare essentials needed: the run-time stack</a:t>
            </a:r>
          </a:p>
          <a:p>
            <a:r>
              <a:rPr lang="en-US" dirty="0"/>
              <a:t>The run-time stack cannot be shared between two threads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8473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58749-23B5-17DE-E8FD-A2EC07B29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Program Multiple Data (SPMD) in OpenMP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706C1B-9436-B3D2-6AC2-E023092AB4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2490" y="1690688"/>
            <a:ext cx="8524568" cy="4906757"/>
          </a:xfrm>
        </p:spPr>
      </p:pic>
    </p:spTree>
    <p:extLst>
      <p:ext uri="{BB962C8B-B14F-4D97-AF65-F5344CB8AC3E}">
        <p14:creationId xmlns:p14="http://schemas.microsoft.com/office/powerpoint/2010/main" val="4361334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EB614-66D4-8E87-38DE-FBB9848DD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Data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A8963D-9D70-F65E-2E88-F21692FB79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8032" y="1835457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Various data sharing clauses might be used in </a:t>
            </a:r>
            <a:r>
              <a:rPr lang="en-US" dirty="0" err="1"/>
              <a:t>omp</a:t>
            </a:r>
            <a:r>
              <a:rPr lang="en-US" dirty="0"/>
              <a:t> parallel directive to specify whether and how data are shared among threads:</a:t>
            </a:r>
          </a:p>
          <a:p>
            <a:pPr marL="0" indent="0" algn="just">
              <a:buNone/>
            </a:pPr>
            <a:endParaRPr lang="en-US" sz="1100" dirty="0"/>
          </a:p>
          <a:p>
            <a:pPr lvl="1" algn="just"/>
            <a:r>
              <a:rPr lang="en-US" b="1" dirty="0"/>
              <a:t>shared(list) </a:t>
            </a:r>
            <a:r>
              <a:rPr lang="en-US" dirty="0"/>
              <a:t>specifies that each variable in the list is shared by all threads in a team, i.e., all threads share the same copy of the variable</a:t>
            </a:r>
          </a:p>
          <a:p>
            <a:pPr lvl="1" algn="just"/>
            <a:endParaRPr lang="en-US" dirty="0"/>
          </a:p>
          <a:p>
            <a:pPr lvl="1" algn="just"/>
            <a:r>
              <a:rPr lang="en-US" b="1" dirty="0"/>
              <a:t>private(list)</a:t>
            </a:r>
            <a:r>
              <a:rPr lang="en-US" dirty="0"/>
              <a:t> specifies that each variable in the list is private to each thread in a team, i.e., each thread has its own local copy of the variable</a:t>
            </a:r>
          </a:p>
          <a:p>
            <a:pPr lvl="1" algn="just"/>
            <a:endParaRPr lang="en-US" dirty="0"/>
          </a:p>
          <a:p>
            <a:pPr lvl="1" algn="just"/>
            <a:r>
              <a:rPr lang="en-US" b="1" dirty="0" err="1"/>
              <a:t>firstprivate</a:t>
            </a:r>
            <a:r>
              <a:rPr lang="en-US" b="1" dirty="0"/>
              <a:t>(list) </a:t>
            </a:r>
            <a:r>
              <a:rPr lang="en-US" dirty="0"/>
              <a:t>is like private but each variable listed is initialized with the value it contained when the parallel region was encountered</a:t>
            </a:r>
          </a:p>
          <a:p>
            <a:pPr lvl="1" algn="just"/>
            <a:endParaRPr lang="en-US" dirty="0"/>
          </a:p>
          <a:p>
            <a:pPr lvl="1" algn="just"/>
            <a:r>
              <a:rPr lang="en-US" b="1" dirty="0" err="1"/>
              <a:t>lastprivate</a:t>
            </a:r>
            <a:r>
              <a:rPr lang="en-US" b="1" dirty="0"/>
              <a:t>(list) </a:t>
            </a:r>
            <a:r>
              <a:rPr lang="en-US" dirty="0"/>
              <a:t>is like private but when the parallel region ends each variable listed is updated with its final value within the parallel region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29293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71DEF-9706-4B5E-7A56-20EED09BD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data sharing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8CDD643-2B24-1A5B-C583-ABEBA4A72F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515600" cy="4802187"/>
          </a:xfrm>
        </p:spPr>
      </p:pic>
    </p:spTree>
    <p:extLst>
      <p:ext uri="{BB962C8B-B14F-4D97-AF65-F5344CB8AC3E}">
        <p14:creationId xmlns:p14="http://schemas.microsoft.com/office/powerpoint/2010/main" val="28351234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9D61-2F0E-56EF-666E-08D9B0558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data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92BF3C-3EDA-AA71-3002-44245B004A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not specified otherwise,</a:t>
            </a:r>
          </a:p>
          <a:p>
            <a:pPr lvl="1"/>
            <a:r>
              <a:rPr lang="en-US" dirty="0"/>
              <a:t>Automatic variables declared outside a parallel construct are shared by default</a:t>
            </a:r>
          </a:p>
          <a:p>
            <a:pPr lvl="1"/>
            <a:r>
              <a:rPr lang="en-US" dirty="0"/>
              <a:t>Automatic variables declared within a parallel construct are private</a:t>
            </a:r>
          </a:p>
          <a:p>
            <a:pPr lvl="1"/>
            <a:r>
              <a:rPr lang="en-US" dirty="0"/>
              <a:t>Static and dynamically allocated variables are shared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6E96D5-5A1B-F162-2FC4-9C91CFC9D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355" y="3943414"/>
            <a:ext cx="4844845" cy="2914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20A8605-675A-CB26-9466-42DAA397C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38" y="3819832"/>
            <a:ext cx="4704262" cy="2914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066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50FA9-295A-9FB4-5DAE-C8D08D748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data sharing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5E4FAE-31EC-A3DF-EC99-13C24AEEA9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Private clause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D3E6B0-C6E5-8449-ADE7-44FDE12B73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729" y="2566453"/>
            <a:ext cx="7059561" cy="374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39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3E7F-6376-C794-8327-554EC5CA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data sharing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0485DD-EE0D-C284-4D78-E4FF9698C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19" y="2104924"/>
            <a:ext cx="6175056" cy="37493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0EDB3-C6A7-0B8B-5893-C14EF37F64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213" y="2176464"/>
            <a:ext cx="4322838" cy="332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922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BA06B-3FDD-A41E-2258-E95DDF745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data sharing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C5D2A-821B-931E-373D-5BBDEEA766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929" y="2133600"/>
            <a:ext cx="7855974" cy="3923071"/>
          </a:xfrm>
        </p:spPr>
      </p:pic>
    </p:spTree>
    <p:extLst>
      <p:ext uri="{BB962C8B-B14F-4D97-AF65-F5344CB8AC3E}">
        <p14:creationId xmlns:p14="http://schemas.microsoft.com/office/powerpoint/2010/main" val="4958937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EFF41-D99C-B3D2-F520-C7C589DB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data sharing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47095D-679D-AEFE-5434-AFDFD61E61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2052" y="1917291"/>
            <a:ext cx="6833419" cy="30185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42A852-932C-06A2-624A-366F2D166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85" y="4869674"/>
            <a:ext cx="4320914" cy="162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0626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B3E7F-6376-C794-8327-554EC5CA4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data sharing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6140549-ECF0-7DBB-A11D-7A8568A7B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b="1" dirty="0"/>
              <a:t>Default clause:</a:t>
            </a:r>
          </a:p>
          <a:p>
            <a:pPr lvl="1" algn="just"/>
            <a:r>
              <a:rPr lang="en-US" dirty="0"/>
              <a:t>The default clause is used to give variables a default data-sharing attribute</a:t>
            </a:r>
          </a:p>
          <a:p>
            <a:pPr lvl="1" algn="just"/>
            <a:r>
              <a:rPr lang="en-US" dirty="0"/>
              <a:t>For example, default(shared) assigns the shared attribute to all variables referenced in the construct.</a:t>
            </a:r>
          </a:p>
          <a:p>
            <a:pPr lvl="1" algn="just"/>
            <a:r>
              <a:rPr lang="en-US" dirty="0"/>
              <a:t>The default(private) clause makes all variables private by default</a:t>
            </a:r>
          </a:p>
          <a:p>
            <a:pPr lvl="2" algn="just"/>
            <a:r>
              <a:rPr lang="en-US" dirty="0"/>
              <a:t>Not supported in C/C++ (supported only in Fortran)</a:t>
            </a:r>
          </a:p>
          <a:p>
            <a:pPr lvl="1" algn="just"/>
            <a:r>
              <a:rPr lang="en-US" dirty="0"/>
              <a:t>This clause is most often used to define the data-sharing attribute of most of the variables in a parallel region</a:t>
            </a:r>
          </a:p>
          <a:p>
            <a:pPr lvl="1" algn="just"/>
            <a:r>
              <a:rPr lang="en-US" dirty="0"/>
              <a:t>If </a:t>
            </a:r>
            <a:r>
              <a:rPr lang="en-US" b="1" dirty="0"/>
              <a:t>default(</a:t>
            </a:r>
            <a:r>
              <a:rPr lang="en-US" b="1" dirty="0">
                <a:solidFill>
                  <a:srgbClr val="FF0000"/>
                </a:solidFill>
              </a:rPr>
              <a:t>none</a:t>
            </a:r>
            <a:r>
              <a:rPr lang="en-US" b="1" dirty="0"/>
              <a:t>) </a:t>
            </a:r>
            <a:r>
              <a:rPr lang="en-US" dirty="0"/>
              <a:t>is specified instead, the programmer is forced to specify a data-sharing attribute for each variable in the construct</a:t>
            </a:r>
          </a:p>
        </p:txBody>
      </p:sp>
    </p:spTree>
    <p:extLst>
      <p:ext uri="{BB962C8B-B14F-4D97-AF65-F5344CB8AC3E}">
        <p14:creationId xmlns:p14="http://schemas.microsoft.com/office/powerpoint/2010/main" val="256836528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AD286-1C29-458C-F919-3DB1790CC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data sharing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D9BCA-4BA0-7B51-7396-6FBD86FECA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662151" cy="31859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453DA-E5A7-223B-DD13-71C5CF90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148" y="5167313"/>
            <a:ext cx="11857703" cy="70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955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30A2C8-4157-99B8-55E7-542B04A3B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Fork-join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3F66E4-B56C-A68E-0686-FA33541EE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9833" y="1533832"/>
            <a:ext cx="8935452" cy="5107600"/>
          </a:xfrm>
        </p:spPr>
      </p:pic>
    </p:spTree>
    <p:extLst>
      <p:ext uri="{BB962C8B-B14F-4D97-AF65-F5344CB8AC3E}">
        <p14:creationId xmlns:p14="http://schemas.microsoft.com/office/powerpoint/2010/main" val="62354274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8579B-9D7D-5D6D-FC7F-85D995B71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data sharing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1A6E6B-4753-461E-82A1-F2FCA94C35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934" y="2074606"/>
            <a:ext cx="6145163" cy="360629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69FBB-A114-4EAC-2B33-A42778CCA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368" y="2518328"/>
            <a:ext cx="4296698" cy="32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3350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E0192-ACCD-6DC9-5A33-B0F5EDCD1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</a:t>
            </a:r>
            <a:r>
              <a:rPr lang="en-IN" dirty="0" err="1"/>
              <a:t>Nowait</a:t>
            </a:r>
            <a:r>
              <a:rPr lang="en-IN" dirty="0"/>
              <a:t>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326D42-051C-05E1-1382-7CD498B49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</a:t>
            </a:r>
            <a:r>
              <a:rPr lang="en-US" b="1" dirty="0" err="1"/>
              <a:t>nowait</a:t>
            </a:r>
            <a:r>
              <a:rPr lang="en-US" dirty="0"/>
              <a:t> clause allows the programmer to fine-tune a program’s performance</a:t>
            </a:r>
          </a:p>
          <a:p>
            <a:pPr algn="just"/>
            <a:r>
              <a:rPr lang="en-US" dirty="0"/>
              <a:t>This clause overrides that feature of OpenMP</a:t>
            </a:r>
          </a:p>
          <a:p>
            <a:pPr algn="just"/>
            <a:r>
              <a:rPr lang="en-US" dirty="0"/>
              <a:t>If it is added to a construct, the barrier at the end of the associated construct will be suppressed</a:t>
            </a:r>
          </a:p>
          <a:p>
            <a:pPr algn="just"/>
            <a:r>
              <a:rPr lang="en-US" b="1" dirty="0"/>
              <a:t>Note:</a:t>
            </a:r>
            <a:r>
              <a:rPr lang="en-US" dirty="0"/>
              <a:t> however, that the barrier at the end of a parallel region cannot be suppressed</a:t>
            </a:r>
          </a:p>
          <a:p>
            <a:pPr algn="just"/>
            <a:r>
              <a:rPr lang="en-US" dirty="0"/>
              <a:t>One can try to identify places where a barrier is not needed and insert the </a:t>
            </a:r>
            <a:r>
              <a:rPr lang="en-US" b="1" dirty="0" err="1"/>
              <a:t>nowait</a:t>
            </a:r>
            <a:r>
              <a:rPr lang="en-US" dirty="0"/>
              <a:t> clause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13259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A2F5-B630-FBAA-671F-ACE3D4E2A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</a:t>
            </a:r>
            <a:r>
              <a:rPr lang="en-IN" dirty="0" err="1"/>
              <a:t>Nowait</a:t>
            </a:r>
            <a:r>
              <a:rPr lang="en-IN" dirty="0"/>
              <a:t> clause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ED712D-6332-D134-42F0-46379BB8B2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067" y="1328536"/>
            <a:ext cx="4229467" cy="2880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0BEF8-A675-AD88-CCF5-50F800D480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679" y="4091467"/>
            <a:ext cx="3814916" cy="2401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5E3AEFF-1307-31E7-6F47-002C3C5E4A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4878" y="4328760"/>
            <a:ext cx="3814916" cy="24014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FC9571-02C0-8FE2-F68B-0E74E8909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6219" y="1328536"/>
            <a:ext cx="3814917" cy="296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529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EEDAE-17AA-72E8-28F0-0EB407E20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Schedule Clause</a:t>
            </a:r>
            <a:endParaRPr lang="en-IN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0DB23F-21AC-90F3-023E-3D449A7AF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schedule clause is supported on the loop construct only</a:t>
            </a:r>
          </a:p>
          <a:p>
            <a:pPr algn="just"/>
            <a:r>
              <a:rPr lang="en-US" dirty="0"/>
              <a:t>It is used to control the manner in which loop iterations are distributed over the threads, which can have a major impact on the performance of a program</a:t>
            </a:r>
          </a:p>
          <a:p>
            <a:pPr algn="just"/>
            <a:r>
              <a:rPr lang="en-US" dirty="0"/>
              <a:t>The syntax is:  </a:t>
            </a:r>
            <a:r>
              <a:rPr lang="en-US" b="1" dirty="0"/>
              <a:t>schedule(kind [</a:t>
            </a:r>
            <a:r>
              <a:rPr lang="en-US" b="1" dirty="0" err="1"/>
              <a:t>chunk_size</a:t>
            </a:r>
            <a:r>
              <a:rPr lang="en-US" b="1" dirty="0"/>
              <a:t>] )</a:t>
            </a:r>
          </a:p>
          <a:p>
            <a:pPr algn="just"/>
            <a:r>
              <a:rPr lang="en-US" dirty="0"/>
              <a:t>The granularity of this workload distribution is a chunk</a:t>
            </a:r>
          </a:p>
          <a:p>
            <a:pPr algn="just"/>
            <a:r>
              <a:rPr lang="en-US" b="1" dirty="0"/>
              <a:t>Note</a:t>
            </a:r>
            <a:r>
              <a:rPr lang="en-US" dirty="0"/>
              <a:t> that the </a:t>
            </a:r>
            <a:r>
              <a:rPr lang="en-US" dirty="0" err="1"/>
              <a:t>chunk_size</a:t>
            </a:r>
            <a:r>
              <a:rPr lang="en-US" dirty="0"/>
              <a:t> parameter need not be a constant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5818420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76B0-457C-2459-EE85-3BD953A21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Schedule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E7529-7961-8905-B8FF-7FF5EC63CD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algn="just"/>
            <a:r>
              <a:rPr lang="en-IN" b="1" dirty="0"/>
              <a:t>Static: </a:t>
            </a:r>
          </a:p>
          <a:p>
            <a:pPr lvl="1" algn="just"/>
            <a:r>
              <a:rPr lang="en-US" dirty="0"/>
              <a:t>Iterations are divided into chunks of size chunk-size</a:t>
            </a:r>
            <a:endParaRPr lang="en-IN" dirty="0"/>
          </a:p>
          <a:p>
            <a:pPr lvl="1" algn="just"/>
            <a:r>
              <a:rPr lang="en-US" dirty="0"/>
              <a:t>The chunks are assigned to the threads statically in a </a:t>
            </a:r>
            <a:r>
              <a:rPr lang="en-US" b="1" dirty="0"/>
              <a:t>round-robin</a:t>
            </a:r>
            <a:r>
              <a:rPr lang="en-US" dirty="0"/>
              <a:t> manner, in the </a:t>
            </a:r>
            <a:r>
              <a:rPr lang="en-US" b="1" dirty="0"/>
              <a:t>order of the thread number</a:t>
            </a:r>
          </a:p>
          <a:p>
            <a:pPr lvl="1" algn="just"/>
            <a:r>
              <a:rPr lang="en-US" dirty="0"/>
              <a:t>The last chunk to be assigned may have a smaller number of iterations</a:t>
            </a:r>
          </a:p>
          <a:p>
            <a:pPr lvl="1" algn="just"/>
            <a:r>
              <a:rPr lang="en-US" dirty="0"/>
              <a:t>When no chunk size is specified, the iteration space is divided into chunks that are approximately equal in size</a:t>
            </a:r>
          </a:p>
          <a:p>
            <a:pPr algn="just"/>
            <a:r>
              <a:rPr lang="en-IN" b="1" dirty="0"/>
              <a:t>Dynamic</a:t>
            </a:r>
            <a:r>
              <a:rPr lang="en-US" b="1" dirty="0"/>
              <a:t>:</a:t>
            </a:r>
          </a:p>
          <a:p>
            <a:pPr lvl="1" algn="just"/>
            <a:r>
              <a:rPr lang="en-US" dirty="0"/>
              <a:t>The iterations are assigned to threads as the threads request them</a:t>
            </a:r>
          </a:p>
          <a:p>
            <a:pPr lvl="1" algn="just"/>
            <a:r>
              <a:rPr lang="en-US" dirty="0"/>
              <a:t>The thread executes the chunk of iterations (controlled through the chunk-size parameter), then requests another chunk until there are no more chunks to work on</a:t>
            </a:r>
          </a:p>
          <a:p>
            <a:pPr lvl="1" algn="just"/>
            <a:r>
              <a:rPr lang="en-US" dirty="0"/>
              <a:t>The last chunk may have fewer iterations than chunk size. When no chunk size is specified, it defaults to 1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98158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5C231-5552-BA5F-0012-86D29886C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Schedule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05F478-1162-B40F-F209-6D395AFAE3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IN" b="1" dirty="0"/>
              <a:t>Guided</a:t>
            </a:r>
          </a:p>
          <a:p>
            <a:pPr lvl="1" algn="just"/>
            <a:r>
              <a:rPr lang="en-US" dirty="0"/>
              <a:t>The iterations are assigned to threads as the threads request them</a:t>
            </a:r>
            <a:endParaRPr lang="en-IN" dirty="0"/>
          </a:p>
          <a:p>
            <a:pPr lvl="1" algn="just"/>
            <a:r>
              <a:rPr lang="en-US" dirty="0"/>
              <a:t>The thread executes the chunk of iterations (controlled through the chunk size parameter), then requests another chunk until there are no more chunks to work on.</a:t>
            </a:r>
            <a:endParaRPr lang="en-IN" dirty="0"/>
          </a:p>
          <a:p>
            <a:pPr lvl="1" algn="just"/>
            <a:r>
              <a:rPr lang="en-US" dirty="0"/>
              <a:t>For a chunk size of 1, the size of each chunk is proportional to the </a:t>
            </a:r>
            <a:r>
              <a:rPr lang="en-US" b="1" dirty="0"/>
              <a:t>number of unassigned iterations</a:t>
            </a:r>
            <a:r>
              <a:rPr lang="en-US" dirty="0"/>
              <a:t>, divided by the </a:t>
            </a:r>
            <a:r>
              <a:rPr lang="en-US" b="1" dirty="0"/>
              <a:t>number of threads</a:t>
            </a:r>
            <a:r>
              <a:rPr lang="en-US" dirty="0"/>
              <a:t>, decreasing to 1.</a:t>
            </a:r>
          </a:p>
          <a:p>
            <a:pPr lvl="1" algn="just"/>
            <a:r>
              <a:rPr lang="en-US" dirty="0"/>
              <a:t>For a chunk size of “k” (k &gt; 1),</a:t>
            </a:r>
            <a:r>
              <a:rPr lang="en-US" b="1" dirty="0"/>
              <a:t> </a:t>
            </a:r>
            <a:r>
              <a:rPr lang="en-US" dirty="0"/>
              <a:t>chunks do not contain fewer than k iterations</a:t>
            </a:r>
            <a:endParaRPr lang="en-US" b="1" dirty="0"/>
          </a:p>
          <a:p>
            <a:pPr algn="just"/>
            <a:r>
              <a:rPr lang="en-IN" b="1" dirty="0"/>
              <a:t>Runtime</a:t>
            </a:r>
            <a:endParaRPr lang="en-US" b="1" dirty="0"/>
          </a:p>
          <a:p>
            <a:pPr lvl="1" algn="just"/>
            <a:r>
              <a:rPr lang="en-US" dirty="0"/>
              <a:t>If this schedule is selected, the decision regarding scheduling kind is made at run time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75025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Schedule Clause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89D9C1-BEE2-CC7F-C1C6-9A9875874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781" y="1809136"/>
            <a:ext cx="8377084" cy="4316362"/>
          </a:xfrm>
        </p:spPr>
      </p:pic>
    </p:spTree>
    <p:extLst>
      <p:ext uri="{BB962C8B-B14F-4D97-AF65-F5344CB8AC3E}">
        <p14:creationId xmlns:p14="http://schemas.microsoft.com/office/powerpoint/2010/main" val="7680704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9F4B5-AEB9-FB2A-D42D-B5BCCEBDB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Schedule Clause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AAE022-B55E-AD5F-130A-86A222A30C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56524" y="1885095"/>
            <a:ext cx="6348010" cy="120406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D84F9DB-5060-4197-71EB-911AFCD91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524" y="3429000"/>
            <a:ext cx="6416596" cy="12574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B7FC04-5E4D-20C2-9DAE-DBC5CCA1A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0675" y="4827471"/>
            <a:ext cx="6934801" cy="127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388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17CA1-6020-E445-C8DF-5C064B3C9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Synchronization Constructs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FB609-EAB1-9058-FFB4-3384202A8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An algorithm may require us to manipulate the actions of multiple threads to ensure that updates to a shared variable occur in a certain order</a:t>
            </a:r>
          </a:p>
          <a:p>
            <a:pPr algn="just"/>
            <a:r>
              <a:rPr lang="en-US" dirty="0"/>
              <a:t>It may simply need to ensure that two threads do not simultaneously attempt to write a shared object</a:t>
            </a:r>
          </a:p>
          <a:p>
            <a:pPr algn="just"/>
            <a:r>
              <a:rPr lang="en-IN" dirty="0"/>
              <a:t>Synchronization Constructs can be used when implicit barrier are not sufficient enough</a:t>
            </a:r>
          </a:p>
        </p:txBody>
      </p:sp>
    </p:spTree>
    <p:extLst>
      <p:ext uri="{BB962C8B-B14F-4D97-AF65-F5344CB8AC3E}">
        <p14:creationId xmlns:p14="http://schemas.microsoft.com/office/powerpoint/2010/main" val="32394096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22B9C-D134-830F-EED0-AF30522B8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Barrier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795032-A755-F757-08AE-AB772FA8C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 </a:t>
            </a:r>
            <a:r>
              <a:rPr lang="en-US" b="1" dirty="0"/>
              <a:t>barrier</a:t>
            </a:r>
            <a:r>
              <a:rPr lang="en-US" dirty="0"/>
              <a:t> is a point in the execution of a program where threads wait for each other</a:t>
            </a:r>
          </a:p>
          <a:p>
            <a:pPr lvl="1" algn="just"/>
            <a:r>
              <a:rPr lang="en-US" dirty="0"/>
              <a:t>No thread in the team of threads it applies to may proceed beyond a barrier until all threads in the team have reached that point</a:t>
            </a:r>
          </a:p>
          <a:p>
            <a:pPr algn="just"/>
            <a:r>
              <a:rPr lang="en-US" dirty="0"/>
              <a:t>The compiler automatically inserts a barrier at the end of the construct</a:t>
            </a:r>
          </a:p>
          <a:p>
            <a:pPr algn="just"/>
            <a:r>
              <a:rPr lang="en-US" dirty="0"/>
              <a:t>Two important restrictions apply to the barrier construct: </a:t>
            </a:r>
          </a:p>
          <a:p>
            <a:pPr lvl="1" algn="just"/>
            <a:r>
              <a:rPr lang="en-US" dirty="0"/>
              <a:t>Each barrier must be encountered by all threads in a team, or by none at all</a:t>
            </a:r>
          </a:p>
          <a:p>
            <a:pPr lvl="1" algn="just"/>
            <a:r>
              <a:rPr lang="en-US" dirty="0"/>
              <a:t>The sequence of work-sharing regions and barrier regions encountered must be the same for every thread in the team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F5EE01-B697-20F6-C947-9B64E2658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529" y="5818290"/>
            <a:ext cx="3264310" cy="7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372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DDB2B-06F6-EE38-A9D0-107DACF15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 Consortium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5E34A6-DCAB-67F1-C11B-8D99CAC1D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71" y="2053388"/>
            <a:ext cx="8318090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955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FE2D2-A973-053A-25A0-A477DF965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Barrier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3AB599-64F6-4F39-7F80-C1DCE97D62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0220" y="2038415"/>
            <a:ext cx="4282811" cy="41380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ED5891-FC59-E930-13B1-B6867E67CA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065" y="2038416"/>
            <a:ext cx="4070554" cy="41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51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21CB0-2718-09EE-D377-FDC1048FC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Barrier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056E9-528C-DD9D-AB41-6D20A7E32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most common use for a barrier is to avoid a </a:t>
            </a:r>
            <a:r>
              <a:rPr lang="en-US" b="1" dirty="0">
                <a:solidFill>
                  <a:srgbClr val="FF0000"/>
                </a:solidFill>
              </a:rPr>
              <a:t>data race condition</a:t>
            </a:r>
          </a:p>
          <a:p>
            <a:r>
              <a:rPr lang="en-US" dirty="0"/>
              <a:t>Inserting a barrier between the </a:t>
            </a:r>
            <a:r>
              <a:rPr lang="en-US" b="1" dirty="0"/>
              <a:t>writes to </a:t>
            </a:r>
            <a:r>
              <a:rPr lang="en-US" dirty="0"/>
              <a:t>and </a:t>
            </a:r>
            <a:r>
              <a:rPr lang="en-US" b="1" dirty="0"/>
              <a:t>reads from a shared variable</a:t>
            </a:r>
            <a:r>
              <a:rPr lang="en-US" dirty="0"/>
              <a:t> guarantees that the accesses are appropriately ordered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507393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DF749-0FA8-4501-A5F2-4132BFDFD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Ordered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32B24-06B6-17C0-E775-D7F8DC4187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Allows one to execute a structured block within a parallel loop in sequential order</a:t>
            </a:r>
          </a:p>
          <a:p>
            <a:pPr algn="just"/>
            <a:r>
              <a:rPr lang="en-US" dirty="0"/>
              <a:t>This is sometimes used, for instance, to enforce an ordering on the printing of data computed by different threads</a:t>
            </a:r>
          </a:p>
          <a:p>
            <a:pPr algn="just"/>
            <a:r>
              <a:rPr lang="en-US" dirty="0"/>
              <a:t>Help determine whether there are any data races in the associated code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D6BE39-897B-3A4A-FBB4-BC9072777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6426" y="4748981"/>
            <a:ext cx="4473678" cy="943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9578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6B9BC-7FAA-3530-00F7-683210E24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Ordered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0AE47C-50BC-B8DE-9C32-482C2AD3D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60690"/>
            <a:ext cx="6132871" cy="41480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36A983-553E-FB23-E690-91B81393DA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082" y="2062367"/>
            <a:ext cx="3887685" cy="424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8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4600D-AF8B-60D2-CFAC-CCC50EC49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Critical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542F3-3814-B5C2-7942-1CD0980581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critical construct provides a means to ensure that multiple threads do not attempt to update the same shared data simultaneously</a:t>
            </a:r>
          </a:p>
          <a:p>
            <a:pPr algn="just"/>
            <a:r>
              <a:rPr lang="en-US" dirty="0"/>
              <a:t>The associated code is referred to as a critical region, or a critical section</a:t>
            </a:r>
          </a:p>
          <a:p>
            <a:pPr algn="just"/>
            <a:r>
              <a:rPr lang="en-US" dirty="0"/>
              <a:t>When a thread encounters a critical construct, it waits until no other thread is executing a critical region with the same name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EF7526-A310-8DD4-5A55-8B202F4E2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251" y="5014452"/>
            <a:ext cx="4473677" cy="95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5437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45392-7AF3-FEE1-C959-EB9969331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Critical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249BB95-5B34-8223-5D5C-F2E0B9E1B7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0220"/>
            <a:ext cx="6264183" cy="35055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37A26B-F628-4098-B703-81C4AE59F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7414" y="2150219"/>
            <a:ext cx="3936385" cy="312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9736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12005-F83F-ED02-3D06-0FD5065F5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Atomic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D09D4E-6898-506B-57D7-698630554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atomic construct, which also enables multiple threads to update shared data without interference, can be an efficient alternative to the critical region</a:t>
            </a:r>
          </a:p>
          <a:p>
            <a:pPr algn="just"/>
            <a:r>
              <a:rPr lang="en-US" dirty="0"/>
              <a:t>It is applied only to the (single) assignment statement that immediately follows it</a:t>
            </a:r>
          </a:p>
          <a:p>
            <a:pPr algn="just"/>
            <a:r>
              <a:rPr lang="en-US" dirty="0"/>
              <a:t>The reason it is applied to just one assignment statement is that it protects updates to an individual memory location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E617E-9956-613D-B85C-DC3AB02FC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3575" y="5225692"/>
            <a:ext cx="3313070" cy="1086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207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A754-2969-4F95-0115-AD9601EC0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Atomic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1656CB-777C-6B32-8E6B-ABECB9B93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thread is atomically updating a value, then no other thread may do so simultaneously</a:t>
            </a:r>
          </a:p>
          <a:p>
            <a:r>
              <a:rPr lang="en-US" dirty="0"/>
              <a:t> This restriction applies to all threads that execute a program, not just the threads in the same team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E7FC03-39A4-5DB5-56C5-5F8A5305E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03" y="3706403"/>
            <a:ext cx="4906297" cy="267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8391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3E003-5C3C-D8B0-151D-42EE56BABD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C21EE-2FCA-7E38-BC77-2ABF7061C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</a:rPr>
              <a:t>A thread lock is an object that can be held by at most one thread at a time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</a:rPr>
              <a:t>An OpenMP lock can be in one of the following states: </a:t>
            </a:r>
          </a:p>
          <a:p>
            <a:pPr lvl="1" algn="just"/>
            <a:r>
              <a:rPr lang="en-US" sz="2000" b="1" dirty="0">
                <a:solidFill>
                  <a:srgbClr val="000000"/>
                </a:solidFill>
              </a:rPr>
              <a:t>U</a:t>
            </a:r>
            <a:r>
              <a:rPr lang="en-US" sz="2000" b="1" i="0" dirty="0">
                <a:solidFill>
                  <a:srgbClr val="000000"/>
                </a:solidFill>
                <a:effectLst/>
              </a:rPr>
              <a:t>ninitialized; Unlocked; or Locked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</a:rPr>
              <a:t>If a lock is in the unlocked state, a thread can set the lock, which changes its state to locked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</a:rPr>
              <a:t>The thread that sets the lock is then said to own the lock </a:t>
            </a:r>
          </a:p>
          <a:p>
            <a:pPr algn="just"/>
            <a:r>
              <a:rPr lang="en-US" sz="2400" b="0" i="0" dirty="0">
                <a:solidFill>
                  <a:srgbClr val="000000"/>
                </a:solidFill>
                <a:effectLst/>
              </a:rPr>
              <a:t>A </a:t>
            </a:r>
            <a:r>
              <a:rPr lang="en-US" sz="2400" dirty="0">
                <a:solidFill>
                  <a:srgbClr val="000000"/>
                </a:solidFill>
              </a:rPr>
              <a:t>thread</a:t>
            </a:r>
            <a:r>
              <a:rPr lang="en-US" sz="2400" b="0" i="0" dirty="0">
                <a:solidFill>
                  <a:srgbClr val="000000"/>
                </a:solidFill>
                <a:effectLst/>
              </a:rPr>
              <a:t> that owns a lock can unset that lock, returning it to the unlocked state </a:t>
            </a:r>
          </a:p>
        </p:txBody>
      </p:sp>
    </p:spTree>
    <p:extLst>
      <p:ext uri="{BB962C8B-B14F-4D97-AF65-F5344CB8AC3E}">
        <p14:creationId xmlns:p14="http://schemas.microsoft.com/office/powerpoint/2010/main" val="2522375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E227C-953B-0C26-320E-7106AF9D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D181D4-D493-6462-0E2A-AFF2022DDE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The general procedure to use locks is as follows: </a:t>
            </a:r>
          </a:p>
          <a:p>
            <a:pPr lvl="1"/>
            <a:r>
              <a:rPr lang="en-US" sz="2800" dirty="0"/>
              <a:t>Define the lock variables using </a:t>
            </a:r>
            <a:r>
              <a:rPr lang="en-US" sz="2800" b="1" dirty="0" err="1"/>
              <a:t>omp_lock_t</a:t>
            </a:r>
            <a:endParaRPr lang="en-US" sz="2800" b="1" dirty="0"/>
          </a:p>
          <a:p>
            <a:pPr lvl="1"/>
            <a:r>
              <a:rPr lang="en-US" sz="2800" dirty="0"/>
              <a:t>Initialize the lock via a call to </a:t>
            </a:r>
            <a:r>
              <a:rPr lang="en-US" sz="2800" b="1" dirty="0" err="1"/>
              <a:t>omp_init_lock</a:t>
            </a:r>
            <a:r>
              <a:rPr lang="en-US" sz="2800" b="1" dirty="0"/>
              <a:t>()</a:t>
            </a:r>
          </a:p>
          <a:p>
            <a:pPr lvl="1"/>
            <a:r>
              <a:rPr lang="en-US" sz="2800" dirty="0"/>
              <a:t>Set the lock using </a:t>
            </a:r>
            <a:r>
              <a:rPr lang="en-US" sz="2800" b="1" dirty="0" err="1"/>
              <a:t>omp_set_lock</a:t>
            </a:r>
            <a:r>
              <a:rPr lang="en-US" sz="2800" b="1" dirty="0"/>
              <a:t>()</a:t>
            </a:r>
            <a:r>
              <a:rPr lang="en-US" sz="2800" dirty="0"/>
              <a:t> or </a:t>
            </a:r>
            <a:r>
              <a:rPr lang="en-US" sz="2800" b="1" dirty="0" err="1"/>
              <a:t>omp_test_lock</a:t>
            </a:r>
            <a:r>
              <a:rPr lang="en-US" sz="2800" b="1" dirty="0"/>
              <a:t>()</a:t>
            </a:r>
            <a:r>
              <a:rPr lang="en-US" sz="2800" dirty="0"/>
              <a:t>. The latter checks whether the lock is actually available before attempting to set it. It is useful to achieve asynchronous thread execution</a:t>
            </a:r>
          </a:p>
          <a:p>
            <a:pPr lvl="1"/>
            <a:r>
              <a:rPr lang="en-US" sz="2800" dirty="0"/>
              <a:t>Unset a lock after the work is done via a call to </a:t>
            </a:r>
            <a:r>
              <a:rPr lang="en-US" sz="2800" b="1" dirty="0" err="1"/>
              <a:t>omp_unset_lock</a:t>
            </a:r>
            <a:r>
              <a:rPr lang="en-US" sz="2800" b="1" dirty="0"/>
              <a:t>()</a:t>
            </a:r>
          </a:p>
          <a:p>
            <a:pPr lvl="1"/>
            <a:r>
              <a:rPr lang="en-US" sz="2800" dirty="0"/>
              <a:t>Remove the lock association via a call to </a:t>
            </a:r>
            <a:r>
              <a:rPr lang="en-US" sz="2800" b="1" dirty="0" err="1"/>
              <a:t>omp_destroy_lock</a:t>
            </a:r>
            <a:r>
              <a:rPr lang="en-US" sz="2800" b="1" dirty="0"/>
              <a:t>()</a:t>
            </a:r>
            <a:endParaRPr lang="en-IN" sz="2800" b="1" dirty="0"/>
          </a:p>
        </p:txBody>
      </p:sp>
    </p:spTree>
    <p:extLst>
      <p:ext uri="{BB962C8B-B14F-4D97-AF65-F5344CB8AC3E}">
        <p14:creationId xmlns:p14="http://schemas.microsoft.com/office/powerpoint/2010/main" val="15120747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64FE6-95BF-6E59-CBA8-0A1A03AA2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OpenMP Isn’t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3E75B-2D26-097A-0AAC-7768711CE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OpenMP doesn’t check for </a:t>
            </a:r>
            <a:r>
              <a:rPr lang="en-US" b="1" dirty="0">
                <a:solidFill>
                  <a:srgbClr val="FF0000"/>
                </a:solidFill>
              </a:rPr>
              <a:t>data dependencies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data conflicts</a:t>
            </a:r>
            <a:r>
              <a:rPr lang="en-US" dirty="0"/>
              <a:t>, </a:t>
            </a:r>
            <a:r>
              <a:rPr lang="en-US" b="1" dirty="0">
                <a:solidFill>
                  <a:srgbClr val="FF0000"/>
                </a:solidFill>
              </a:rPr>
              <a:t>deadlocks</a:t>
            </a:r>
            <a:r>
              <a:rPr lang="en-US" dirty="0"/>
              <a:t>, or </a:t>
            </a:r>
            <a:r>
              <a:rPr lang="en-US" b="1" dirty="0">
                <a:solidFill>
                  <a:srgbClr val="FF0000"/>
                </a:solidFill>
              </a:rPr>
              <a:t>race conditions</a:t>
            </a:r>
            <a:r>
              <a:rPr lang="en-US" dirty="0"/>
              <a:t>. You are responsible for avoiding those yourself</a:t>
            </a:r>
          </a:p>
          <a:p>
            <a:pPr algn="just"/>
            <a:r>
              <a:rPr lang="en-US" dirty="0"/>
              <a:t>OpenMP doesn’t check for </a:t>
            </a:r>
            <a:r>
              <a:rPr lang="en-US" b="1" dirty="0">
                <a:solidFill>
                  <a:srgbClr val="FF0000"/>
                </a:solidFill>
              </a:rPr>
              <a:t>non-conforming</a:t>
            </a:r>
            <a:r>
              <a:rPr lang="en-US" dirty="0"/>
              <a:t> code sequences</a:t>
            </a:r>
          </a:p>
          <a:p>
            <a:pPr algn="just"/>
            <a:r>
              <a:rPr lang="en-US" dirty="0"/>
              <a:t>OpenMP doesn’t </a:t>
            </a:r>
            <a:r>
              <a:rPr lang="en-US" b="1" dirty="0">
                <a:solidFill>
                  <a:srgbClr val="FF0000"/>
                </a:solidFill>
              </a:rPr>
              <a:t>guarantee identical behavior</a:t>
            </a:r>
            <a:r>
              <a:rPr lang="en-US" dirty="0"/>
              <a:t> across vendors or hardware, or even between multiple runs on the same vendor’s hardware</a:t>
            </a:r>
          </a:p>
          <a:p>
            <a:pPr algn="just"/>
            <a:r>
              <a:rPr lang="en-US" dirty="0"/>
              <a:t>OpenMP doesn’t guarantee the </a:t>
            </a:r>
            <a:r>
              <a:rPr lang="en-US" b="1" dirty="0">
                <a:solidFill>
                  <a:srgbClr val="FF0000"/>
                </a:solidFill>
              </a:rPr>
              <a:t>order in which threads execute</a:t>
            </a:r>
            <a:r>
              <a:rPr lang="en-US" dirty="0"/>
              <a:t>, just that they do execute</a:t>
            </a:r>
          </a:p>
          <a:p>
            <a:pPr algn="just"/>
            <a:r>
              <a:rPr lang="en-IN" dirty="0"/>
              <a:t>OpenMP is not </a:t>
            </a:r>
            <a:r>
              <a:rPr lang="en-IN" b="1" dirty="0">
                <a:solidFill>
                  <a:srgbClr val="FF0000"/>
                </a:solidFill>
              </a:rPr>
              <a:t>overhead-free</a:t>
            </a:r>
          </a:p>
          <a:p>
            <a:pPr algn="just"/>
            <a:r>
              <a:rPr lang="en-US" dirty="0"/>
              <a:t>OpenMP does not prevent you from writing code that triggers </a:t>
            </a:r>
            <a:r>
              <a:rPr lang="en-US" b="1" dirty="0">
                <a:solidFill>
                  <a:srgbClr val="FF0000"/>
                </a:solidFill>
              </a:rPr>
              <a:t>cache performance problems 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10115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ABC3-5B55-6DBE-B0DE-1CDFA19C3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Locks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39FCD5-C809-237C-0952-9EBDC948B9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6731"/>
            <a:ext cx="6290187" cy="45861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341F1A-3BB2-5595-1BA1-FCC3E276D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2918" y="1765493"/>
            <a:ext cx="3678664" cy="4586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750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752E4-CC2D-4473-491C-38A78F0B7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3B2B5-C432-D374-7BBC-7EDD2B86B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master construct defines a block of code that is guaranteed to be executed by the master </a:t>
            </a:r>
            <a:r>
              <a:rPr lang="en-US"/>
              <a:t>thread only </a:t>
            </a:r>
            <a:endParaRPr lang="en-US" dirty="0"/>
          </a:p>
          <a:p>
            <a:r>
              <a:rPr lang="en-US" dirty="0"/>
              <a:t>It is thus similar to the single construct </a:t>
            </a:r>
          </a:p>
          <a:p>
            <a:r>
              <a:rPr lang="en-US" dirty="0"/>
              <a:t>The master construct is technically not a work-sharing construct, however, and it does not have an implied barrier on entry or exit</a:t>
            </a:r>
          </a:p>
          <a:p>
            <a:r>
              <a:rPr lang="en-US" dirty="0"/>
              <a:t>If the master construct is used to initialize data, for example, care needs to be taken that this initialization is completed before the other threads in the team use the data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6906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7BB6A3-2E6A-0876-CFD7-0356B67FB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Synchronization Constructs: Master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E9374E0-D1E9-F7EE-7951-8793BA505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539" y="2067617"/>
            <a:ext cx="5113463" cy="374936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FA3864-A381-8A07-5585-C37B6EA10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07" y="2106815"/>
            <a:ext cx="5089062" cy="340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3428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5A15-4179-A079-CF21-6F3E46115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The Sections Construct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E8AD6E-9639-8A01-C401-0CF8B1348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The sections construct is the easiest way to get </a:t>
            </a:r>
            <a:r>
              <a:rPr lang="en-US" b="1" dirty="0"/>
              <a:t>different threads to carry out different kinds of work</a:t>
            </a:r>
            <a:endParaRPr lang="en-US" dirty="0"/>
          </a:p>
          <a:p>
            <a:pPr algn="just"/>
            <a:r>
              <a:rPr lang="en-US" dirty="0"/>
              <a:t>It permits us to specify several different code regions, each of which will be executed by one of the threads</a:t>
            </a:r>
          </a:p>
          <a:p>
            <a:pPr algn="just"/>
            <a:r>
              <a:rPr lang="en-US" dirty="0"/>
              <a:t>It consists of two directives: </a:t>
            </a:r>
          </a:p>
          <a:p>
            <a:pPr lvl="1" algn="just"/>
            <a:r>
              <a:rPr lang="en-US" b="1" dirty="0">
                <a:solidFill>
                  <a:srgbClr val="FF0000"/>
                </a:solidFill>
              </a:rPr>
              <a:t>#pragma </a:t>
            </a:r>
            <a:r>
              <a:rPr lang="en-US" b="1" dirty="0" err="1">
                <a:solidFill>
                  <a:srgbClr val="FF0000"/>
                </a:solidFill>
              </a:rPr>
              <a:t>omp</a:t>
            </a:r>
            <a:r>
              <a:rPr lang="en-US" b="1" dirty="0">
                <a:solidFill>
                  <a:srgbClr val="FF0000"/>
                </a:solidFill>
              </a:rPr>
              <a:t> sections</a:t>
            </a:r>
          </a:p>
          <a:p>
            <a:pPr lvl="1" algn="just"/>
            <a:r>
              <a:rPr lang="en-US" b="1" dirty="0">
                <a:solidFill>
                  <a:srgbClr val="FF0000"/>
                </a:solidFill>
              </a:rPr>
              <a:t>#pragma </a:t>
            </a:r>
            <a:r>
              <a:rPr lang="en-US" b="1" dirty="0" err="1">
                <a:solidFill>
                  <a:srgbClr val="FF0000"/>
                </a:solidFill>
              </a:rPr>
              <a:t>omp</a:t>
            </a:r>
            <a:r>
              <a:rPr lang="en-US" b="1" dirty="0">
                <a:solidFill>
                  <a:srgbClr val="FF0000"/>
                </a:solidFill>
              </a:rPr>
              <a:t> section</a:t>
            </a:r>
          </a:p>
          <a:p>
            <a:pPr algn="just"/>
            <a:r>
              <a:rPr lang="en-US" dirty="0"/>
              <a:t>Each section must be a structured block of code that is independent of the other sections</a:t>
            </a:r>
          </a:p>
        </p:txBody>
      </p:sp>
    </p:spTree>
    <p:extLst>
      <p:ext uri="{BB962C8B-B14F-4D97-AF65-F5344CB8AC3E}">
        <p14:creationId xmlns:p14="http://schemas.microsoft.com/office/powerpoint/2010/main" val="23744549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ED7DE-9832-AE72-7ACE-3E913EA57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The Sections Construct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B96CD-9BB8-819C-D1B9-D8057992AD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run time, the specified code blocks are executed by the threads in the team</a:t>
            </a:r>
          </a:p>
          <a:p>
            <a:r>
              <a:rPr lang="en-US" dirty="0"/>
              <a:t>Each thread executes </a:t>
            </a:r>
            <a:r>
              <a:rPr lang="en-US" b="1" dirty="0"/>
              <a:t>one code block at a time</a:t>
            </a:r>
            <a:r>
              <a:rPr lang="en-US" dirty="0"/>
              <a:t>, and each code block will be </a:t>
            </a:r>
            <a:r>
              <a:rPr lang="en-US" b="1" dirty="0"/>
              <a:t>executed exactly once</a:t>
            </a:r>
            <a:r>
              <a:rPr lang="en-US" dirty="0"/>
              <a:t>.</a:t>
            </a:r>
            <a:endParaRPr lang="en-IN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DBF2EB-6653-E22D-40D6-5DC012744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2897" y="3798874"/>
            <a:ext cx="5378245" cy="288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857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4025B-AA8D-EBF2-4521-38778509D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The Sections Construct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D454D7-2DC4-AB4D-9A92-25827F329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9652" y="1896697"/>
            <a:ext cx="4587638" cy="294919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B48655-60C8-D758-C4B3-6F6740E12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652" y="4845893"/>
            <a:ext cx="5425910" cy="18060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8A44E4-A064-69A0-5882-F5416598B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158" y="3277413"/>
            <a:ext cx="4275190" cy="108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0019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CC2A0-CA09-6F88-685C-83FD900C0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Single Construct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DF62A5-0C1F-F1D7-6670-01977DE066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55" y="1831645"/>
            <a:ext cx="10515600" cy="4351338"/>
          </a:xfrm>
        </p:spPr>
        <p:txBody>
          <a:bodyPr/>
          <a:lstStyle/>
          <a:p>
            <a:pPr algn="just"/>
            <a:r>
              <a:rPr lang="en-US" dirty="0"/>
              <a:t>The single construct is associated with the structured block of code immediately following it and specifies that this block should be </a:t>
            </a:r>
            <a:r>
              <a:rPr lang="en-US" b="1" dirty="0"/>
              <a:t>executed by one thread only</a:t>
            </a:r>
          </a:p>
          <a:p>
            <a:pPr algn="just"/>
            <a:r>
              <a:rPr lang="en-US" dirty="0"/>
              <a:t>It does not state which thread should execute the code block</a:t>
            </a:r>
          </a:p>
          <a:p>
            <a:pPr algn="just"/>
            <a:r>
              <a:rPr lang="en-US" dirty="0"/>
              <a:t>The other threads wait at a barrier until the thread executing the single code block has completed</a:t>
            </a: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2FD8D-5C1E-B747-722F-7D537E122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864" y="4906297"/>
            <a:ext cx="7796981" cy="87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570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C7617-2156-BA5E-9740-178C9AF02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Single Construct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304B80-0DB8-A413-A4E1-5CB78EBDFB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3919" y="1954666"/>
            <a:ext cx="5128704" cy="381795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14CBF4-2619-4D27-73CC-BACB4699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08" y="2314990"/>
            <a:ext cx="4063392" cy="343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6641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F1C63-23D6-4B3B-39F8-8F996299A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Combined Parallel Work-Sharing Constructs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0F163E-25B7-62ED-D387-DCF6CF062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5548" y="2814303"/>
            <a:ext cx="5234890" cy="3678572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4EBF7B-231C-07F6-318A-6A8965B46910}"/>
              </a:ext>
            </a:extLst>
          </p:cNvPr>
          <p:cNvSpPr txBox="1"/>
          <p:nvPr/>
        </p:nvSpPr>
        <p:spPr>
          <a:xfrm>
            <a:off x="915629" y="1929330"/>
            <a:ext cx="1036074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Combined parallel work-sharing constructs are shortcuts that can be used when a parallel region comprises precisely one work-sharing construct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17620924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1118B-6C16-42FE-2E5E-B94008F93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If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C3A2E-E9A2-B6FD-DB67-809024B5B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algn="just"/>
            <a:r>
              <a:rPr lang="en-US" dirty="0"/>
              <a:t>The </a:t>
            </a:r>
            <a:r>
              <a:rPr lang="en-US" b="1" dirty="0"/>
              <a:t>if clause </a:t>
            </a:r>
            <a:r>
              <a:rPr lang="en-US" dirty="0"/>
              <a:t>is supported on the parallel construct only, where it is used to specify conditional execution</a:t>
            </a:r>
          </a:p>
          <a:p>
            <a:pPr algn="just"/>
            <a:r>
              <a:rPr lang="en-US" dirty="0"/>
              <a:t>Since some overheads are inevitably incurred with the creation and termination of a parallel region, it is sometimes necessary to test whether there is enough work in the region to warrant its parallelization</a:t>
            </a:r>
          </a:p>
          <a:p>
            <a:pPr marL="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if(scalar-logical-expression )</a:t>
            </a:r>
          </a:p>
          <a:p>
            <a:pPr algn="just"/>
            <a:r>
              <a:rPr lang="en-US" dirty="0"/>
              <a:t>If the logical expression evaluates to true, which means it is of type integer and has a non-zero value in C/C++, the parallel region will be executed by a team of threads</a:t>
            </a:r>
          </a:p>
          <a:p>
            <a:pPr algn="just"/>
            <a:r>
              <a:rPr lang="en-US" dirty="0"/>
              <a:t>If it evaluates to false, the region is executed by a single thread only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590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08760-52F5-6FD1-8B87-4880E3ED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parallel regions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C8B64-A95D-6CD1-1A7E-2D94165236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506349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en-US" dirty="0"/>
              <a:t>A parallel region within a program is specified as</a:t>
            </a:r>
          </a:p>
          <a:p>
            <a:pPr marL="0" indent="0" algn="just">
              <a:buNone/>
            </a:pPr>
            <a:r>
              <a:rPr lang="en-US" dirty="0">
                <a:solidFill>
                  <a:srgbClr val="0070C0"/>
                </a:solidFill>
              </a:rPr>
              <a:t>	</a:t>
            </a:r>
            <a:r>
              <a:rPr lang="en-US" sz="2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#pragma </a:t>
            </a:r>
            <a:r>
              <a:rPr lang="en-US" sz="2200" dirty="0" err="1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omp</a:t>
            </a:r>
            <a:r>
              <a:rPr lang="en-US" sz="22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 parallel [clause [[,] clause] …] </a:t>
            </a:r>
          </a:p>
          <a:p>
            <a:pPr marL="457200" lvl="1" indent="0" algn="just">
              <a:buNone/>
            </a:pPr>
            <a:r>
              <a:rPr lang="en-US" sz="1900" dirty="0">
                <a:solidFill>
                  <a:srgbClr val="0070C0"/>
                </a:solidFill>
                <a:latin typeface="Cascadia Mono" panose="020B0609020000020004" pitchFamily="49" charset="0"/>
                <a:cs typeface="Cascadia Mono" panose="020B0609020000020004" pitchFamily="49" charset="0"/>
              </a:rPr>
              <a:t>		Structured-block</a:t>
            </a:r>
            <a:endParaRPr lang="en-IN" sz="1900" dirty="0">
              <a:solidFill>
                <a:srgbClr val="0070C0"/>
              </a:solidFill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just"/>
            <a:r>
              <a:rPr lang="en-US" dirty="0"/>
              <a:t>A team of threads is formed</a:t>
            </a:r>
          </a:p>
          <a:p>
            <a:pPr algn="just"/>
            <a:r>
              <a:rPr lang="en-US" dirty="0"/>
              <a:t>Thread that encountered the </a:t>
            </a:r>
            <a:r>
              <a:rPr lang="en-US" dirty="0" err="1"/>
              <a:t>omp</a:t>
            </a:r>
            <a:r>
              <a:rPr lang="en-US" dirty="0"/>
              <a:t> parallel directive becomes the </a:t>
            </a:r>
            <a:r>
              <a:rPr lang="en-US" b="1" dirty="0"/>
              <a:t>master thread</a:t>
            </a:r>
            <a:r>
              <a:rPr lang="en-US" dirty="0"/>
              <a:t> within this team</a:t>
            </a:r>
          </a:p>
          <a:p>
            <a:pPr algn="just"/>
            <a:r>
              <a:rPr lang="en-US" b="1" dirty="0">
                <a:solidFill>
                  <a:srgbClr val="FF0000"/>
                </a:solidFill>
              </a:rPr>
              <a:t>The structured-block is executed by every thread in the team</a:t>
            </a:r>
            <a:r>
              <a:rPr lang="en-US" dirty="0"/>
              <a:t>.</a:t>
            </a:r>
          </a:p>
          <a:p>
            <a:pPr algn="just"/>
            <a:r>
              <a:rPr lang="en-US" dirty="0"/>
              <a:t>At the end, there is an implicit </a:t>
            </a:r>
            <a:r>
              <a:rPr lang="en-US" b="1" dirty="0">
                <a:solidFill>
                  <a:srgbClr val="FF0000"/>
                </a:solidFill>
              </a:rPr>
              <a:t>barrier</a:t>
            </a:r>
          </a:p>
          <a:p>
            <a:pPr algn="just"/>
            <a:r>
              <a:rPr lang="en-US" dirty="0"/>
              <a:t>Only after </a:t>
            </a:r>
            <a:r>
              <a:rPr lang="en-US" b="1" dirty="0">
                <a:solidFill>
                  <a:srgbClr val="FF0000"/>
                </a:solidFill>
              </a:rPr>
              <a:t>all threads have finished, the threads created by this directive are terminated and only the master resumes execution</a:t>
            </a:r>
          </a:p>
          <a:p>
            <a:pPr algn="just"/>
            <a:r>
              <a:rPr lang="en-US" dirty="0"/>
              <a:t>A parallel region might be refined by a list of clause</a:t>
            </a:r>
          </a:p>
        </p:txBody>
      </p:sp>
    </p:spTree>
    <p:extLst>
      <p:ext uri="{BB962C8B-B14F-4D97-AF65-F5344CB8AC3E}">
        <p14:creationId xmlns:p14="http://schemas.microsoft.com/office/powerpoint/2010/main" val="14913453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F9E04-500B-BD3A-0AE0-AED5926CD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If Clause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B8BEB60-D691-882D-7E1C-0307D0DFD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5448772" cy="281964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2E0FCD-3576-C39D-E4DD-416923365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972" y="1690256"/>
            <a:ext cx="5342083" cy="26519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6DB520-7090-C375-8C61-DFE88BCEF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6175" y="4510332"/>
            <a:ext cx="3863675" cy="23090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4BC1C7-3E93-D754-2C0C-C87FA84A5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4583885"/>
            <a:ext cx="4888891" cy="148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0316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6177D-CA48-E492-2E10-9CB056DA03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</a:t>
            </a:r>
            <a:r>
              <a:rPr lang="en-IN" dirty="0" err="1"/>
              <a:t>Num_threads</a:t>
            </a:r>
            <a:r>
              <a:rPr lang="en-IN" dirty="0"/>
              <a:t>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EF853-0E41-DBD0-2B4E-4FC5195FAF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num threads clause is supported on the parallel construct only</a:t>
            </a:r>
          </a:p>
          <a:p>
            <a:r>
              <a:rPr lang="en-US" dirty="0"/>
              <a:t>Can be used to specify how many threads should be in the team executing the parallel region</a:t>
            </a:r>
          </a:p>
          <a:p>
            <a:r>
              <a:rPr lang="en-US" dirty="0"/>
              <a:t>Has higher priority over </a:t>
            </a:r>
            <a:r>
              <a:rPr lang="en-US" b="1" dirty="0" err="1"/>
              <a:t>omp_set_num_threads</a:t>
            </a:r>
            <a:r>
              <a:rPr lang="en-US" b="1" dirty="0"/>
              <a:t>(4)</a:t>
            </a:r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89206071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72101-9BE1-B5C6-803E-1A8CD044B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Ordered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1BAC3-D801-D5F3-698F-C4E6442185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It does not take any arguments and is supported on the loop construct only</a:t>
            </a:r>
          </a:p>
          <a:p>
            <a:pPr algn="just"/>
            <a:r>
              <a:rPr lang="en-US" dirty="0"/>
              <a:t>It has to be given if the ordered construct is used in a parallel region, since its purpose is to inform the compiler of the presence of this construct</a:t>
            </a:r>
            <a:endParaRPr lang="en-IN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A59977E-8220-8DDE-B6F1-23E221B0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348" y="3903406"/>
            <a:ext cx="5719917" cy="2954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DC2FF9-5117-A3A6-B9B0-5F6FCBAB6A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231" y="3838700"/>
            <a:ext cx="3625910" cy="279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4947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E7EE-0190-8597-D845-D1B693B9D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Reduction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A6BEC-5148-4494-640C-3D8D4F518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OpenMP provides the reduction clause for specifying some forms of recurrence calculations</a:t>
            </a:r>
          </a:p>
          <a:p>
            <a:pPr lvl="1" algn="just"/>
            <a:r>
              <a:rPr lang="en-US" dirty="0"/>
              <a:t>They can be performed in parallel without code modification</a:t>
            </a:r>
          </a:p>
          <a:p>
            <a:pPr algn="just"/>
            <a:r>
              <a:rPr lang="en-US" dirty="0"/>
              <a:t>The programmer must identify the operations and the variables that will hold the result values</a:t>
            </a:r>
          </a:p>
          <a:p>
            <a:pPr marL="0" indent="0" algn="ctr">
              <a:buNone/>
            </a:pPr>
            <a:r>
              <a:rPr lang="en-IN" b="1" dirty="0">
                <a:solidFill>
                  <a:srgbClr val="FF0000"/>
                </a:solidFill>
              </a:rPr>
              <a:t>reduction(operator :list )</a:t>
            </a:r>
          </a:p>
          <a:p>
            <a:pPr algn="just"/>
            <a:r>
              <a:rPr lang="en-US" dirty="0"/>
              <a:t>The order in which thread-specific values are combined is unspecified</a:t>
            </a:r>
          </a:p>
          <a:p>
            <a:pPr lvl="1" algn="just"/>
            <a:r>
              <a:rPr lang="en-US" dirty="0"/>
              <a:t>floating-point data are concerned, there may be numerical differences between the results of a sequential and parallel run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221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355E0-0A7F-9BA6-F10C-30EB86E58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Reduction Clause</a:t>
            </a:r>
          </a:p>
        </p:txBody>
      </p:sp>
      <p:pic>
        <p:nvPicPr>
          <p:cNvPr id="23" name="Content Placeholder 22">
            <a:extLst>
              <a:ext uri="{FF2B5EF4-FFF2-40B4-BE49-F238E27FC236}">
                <a16:creationId xmlns:a16="http://schemas.microsoft.com/office/drawing/2014/main" id="{F15BD93A-CE89-CCE0-45F8-328F1E028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3584" y="1752825"/>
            <a:ext cx="5260521" cy="2911092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DCE1846-B5B5-D13B-7EBA-14FCEF390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584" y="4663917"/>
            <a:ext cx="5114504" cy="197521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EEB57B3-969B-D883-ED7C-98E2B8ACE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8285" y="4663917"/>
            <a:ext cx="4877838" cy="19752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7FF9C-0F88-1CBA-E50C-81BC6E0EF1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897" y="1741394"/>
            <a:ext cx="5114504" cy="2933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1172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68709-7B40-7616-EA3E-CB6D61BA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Reduction Clause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787CA9B-329F-43A6-387F-6E5D269AA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619" y="1807634"/>
            <a:ext cx="5565058" cy="254805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6CBB5-76D8-EE7F-3D46-3B6A70B69472}"/>
              </a:ext>
            </a:extLst>
          </p:cNvPr>
          <p:cNvSpPr txBox="1"/>
          <p:nvPr/>
        </p:nvSpPr>
        <p:spPr>
          <a:xfrm>
            <a:off x="637810" y="4601497"/>
            <a:ext cx="10515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Aggregate types (including arrays), pointer types, and reference types are not supported.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A reduction variable must not be const-qualified.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The operator specified on the clause can not be overloaded with respect to the variables that appear in the clause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08489393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5898-23D7-6545-5C5C-EEAC414AE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</a:t>
            </a:r>
            <a:r>
              <a:rPr lang="en-IN" dirty="0" err="1"/>
              <a:t>Copyin</a:t>
            </a:r>
            <a:r>
              <a:rPr lang="en-IN" dirty="0"/>
              <a:t>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B7AA-B4AB-F347-A79F-83D67A9379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Allows us to copy the value of the master thread’s </a:t>
            </a:r>
            <a:r>
              <a:rPr lang="en-US" dirty="0" err="1"/>
              <a:t>threadprivate</a:t>
            </a:r>
            <a:r>
              <a:rPr lang="en-US" dirty="0"/>
              <a:t> variable(s) to the corresponding </a:t>
            </a:r>
            <a:r>
              <a:rPr lang="en-US" dirty="0" err="1"/>
              <a:t>threadprivate</a:t>
            </a:r>
            <a:r>
              <a:rPr lang="en-US" dirty="0"/>
              <a:t> variables of the other threads</a:t>
            </a:r>
          </a:p>
          <a:p>
            <a:r>
              <a:rPr lang="en-US" dirty="0" err="1"/>
              <a:t>Threadprivate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Static variables are generally shared by default</a:t>
            </a:r>
          </a:p>
          <a:p>
            <a:pPr lvl="1"/>
            <a:r>
              <a:rPr lang="en-US" dirty="0"/>
              <a:t>We can change this by using </a:t>
            </a:r>
            <a:r>
              <a:rPr lang="en-US" b="1" dirty="0" err="1"/>
              <a:t>threadprivate</a:t>
            </a:r>
            <a:r>
              <a:rPr lang="en-US" dirty="0"/>
              <a:t> clause (We will discuss this later)</a:t>
            </a:r>
          </a:p>
          <a:p>
            <a:r>
              <a:rPr lang="en-US" dirty="0"/>
              <a:t>The initial values of private variables are undefined</a:t>
            </a:r>
          </a:p>
          <a:p>
            <a:r>
              <a:rPr lang="en-US" dirty="0"/>
              <a:t>The copy is carried out after the team of threads is formed and prior to the start of execution of the parallel region, so that it enables a straightforward initialization of this kind of data object.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33504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DAC42-25E2-DDC2-7A2F-42BD5C86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</a:t>
            </a:r>
            <a:r>
              <a:rPr lang="en-IN" dirty="0" err="1"/>
              <a:t>Copyprivate</a:t>
            </a:r>
            <a:r>
              <a:rPr lang="en-IN" dirty="0"/>
              <a:t> Clause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C4A637-3FC1-6ED0-B0D3-7A2314037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just"/>
            <a:r>
              <a:rPr lang="en-US" dirty="0"/>
              <a:t>The </a:t>
            </a:r>
            <a:r>
              <a:rPr lang="en-US" b="1" dirty="0" err="1"/>
              <a:t>copyprivate</a:t>
            </a:r>
            <a:r>
              <a:rPr lang="en-US" b="1" dirty="0"/>
              <a:t> clause </a:t>
            </a:r>
            <a:r>
              <a:rPr lang="en-US" dirty="0"/>
              <a:t>is supported on the </a:t>
            </a:r>
            <a:r>
              <a:rPr lang="en-US" b="1" dirty="0"/>
              <a:t>single directive </a:t>
            </a:r>
            <a:r>
              <a:rPr lang="en-US" dirty="0"/>
              <a:t>only</a:t>
            </a:r>
          </a:p>
          <a:p>
            <a:pPr algn="just"/>
            <a:r>
              <a:rPr lang="en-US" dirty="0"/>
              <a:t>It provides a mechanism for broadcasting the value of a private variable from one thread to the other threads in the team</a:t>
            </a:r>
          </a:p>
          <a:p>
            <a:pPr algn="just"/>
            <a:r>
              <a:rPr lang="en-US" b="1" dirty="0"/>
              <a:t>Uses:</a:t>
            </a:r>
            <a:r>
              <a:rPr lang="en-US" dirty="0"/>
              <a:t> one thread read or initialize private data that is subsequently used by the other threads as well</a:t>
            </a:r>
          </a:p>
          <a:p>
            <a:pPr algn="just"/>
            <a:r>
              <a:rPr lang="en-US" dirty="0"/>
              <a:t>After the single construct has ended, but before the threads have left the associated barrier, the values of variables specified in the associated list are copied to the other threads</a:t>
            </a:r>
          </a:p>
          <a:p>
            <a:pPr algn="just"/>
            <a:r>
              <a:rPr lang="en-US" dirty="0"/>
              <a:t>Since the barrier is essential in this case, the standard prohibits use of this clause in combination with the </a:t>
            </a:r>
            <a:r>
              <a:rPr lang="en-US" b="1" dirty="0" err="1"/>
              <a:t>nowait</a:t>
            </a:r>
            <a:r>
              <a:rPr lang="en-US" b="1" dirty="0"/>
              <a:t> clause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19473064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1CC1-4118-ED2F-EA8D-499F6063D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</a:t>
            </a:r>
            <a:r>
              <a:rPr lang="en-IN" dirty="0" err="1"/>
              <a:t>Copyprivate</a:t>
            </a:r>
            <a:r>
              <a:rPr lang="en-IN" dirty="0"/>
              <a:t> Clause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54027E4-52AB-6D08-FF8B-10D329188F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258" y="2168924"/>
            <a:ext cx="5722374" cy="4143386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BA9C89-8023-DD27-0DE0-F6A0F9579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667" y="2353659"/>
            <a:ext cx="4900085" cy="395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3685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EFF1C-583B-3678-ABBA-B6E112227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</a:t>
            </a:r>
            <a:r>
              <a:rPr lang="en-IN" dirty="0" err="1"/>
              <a:t>Copyprivate</a:t>
            </a:r>
            <a:r>
              <a:rPr lang="en-IN" dirty="0"/>
              <a:t> Clause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B79ACF3-3F31-BA75-2391-791FB6E26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798" y="4587710"/>
            <a:ext cx="4008467" cy="190516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6E0B0D-81E9-552F-018C-FA62A82B8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98" y="2213927"/>
            <a:ext cx="4855589" cy="23737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52D8A32-AF06-6F0D-6857-AC99ACB27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680" y="2021479"/>
            <a:ext cx="4900085" cy="2566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475CE5-F2EF-862B-7CB5-5D0562410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748" y="4587710"/>
            <a:ext cx="4092295" cy="1851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988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79E5D-6B37-4A66-75C2-C75D2019E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OpenMP: parallel regions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2C2429-9F8D-65AA-872D-14B5C5613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0981" y="1327355"/>
            <a:ext cx="8495070" cy="3313471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F11700-0A71-512C-B850-5E6EA14F6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266" y="4640826"/>
            <a:ext cx="5329082" cy="210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36994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F2760-6842-86AC-6EA5-0BBB85DC9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9D8A6B-66F9-8801-C813-7411185AAE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a thread in a team executing a parallel region encounters another parallel construct, it creates a new team and becomes the master of that new team</a:t>
            </a:r>
          </a:p>
          <a:p>
            <a:pPr lvl="1"/>
            <a:r>
              <a:rPr lang="en-US" dirty="0"/>
              <a:t> This is generally referred to in OpenMP as </a:t>
            </a:r>
            <a:r>
              <a:rPr lang="en-US" b="1" dirty="0"/>
              <a:t>“nested parallelism”</a:t>
            </a:r>
          </a:p>
          <a:p>
            <a:r>
              <a:rPr lang="en-US" dirty="0"/>
              <a:t>If nested parallelism is not supported</a:t>
            </a:r>
          </a:p>
          <a:p>
            <a:pPr lvl="1"/>
            <a:r>
              <a:rPr lang="en-US" dirty="0"/>
              <a:t>parallel constructs that are nested within other parallel constructs will be ignored </a:t>
            </a:r>
          </a:p>
          <a:p>
            <a:pPr lvl="1"/>
            <a:r>
              <a:rPr lang="en-US" dirty="0"/>
              <a:t>parallel region serialized (executed by a single thread only)</a:t>
            </a:r>
          </a:p>
          <a:p>
            <a:r>
              <a:rPr lang="en-US" b="1" dirty="0">
                <a:solidFill>
                  <a:srgbClr val="FF0000"/>
                </a:solidFill>
              </a:rPr>
              <a:t>Frequent starting and stopping of parallel regions may introduce a non-trivial performance penalty</a:t>
            </a:r>
            <a:endParaRPr lang="en-I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00569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C42C7-549E-A274-75BB-66CAFC9FF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parallelism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04B0D-574E-ED01-3AB2-CDD30ED90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What will happen if we call </a:t>
            </a:r>
            <a:r>
              <a:rPr lang="en-IN" b="1" dirty="0" err="1"/>
              <a:t>omp_get_thread_num</a:t>
            </a:r>
            <a:r>
              <a:rPr lang="en-IN" b="1" dirty="0"/>
              <a:t>()</a:t>
            </a:r>
            <a:r>
              <a:rPr lang="en-IN" dirty="0"/>
              <a:t> function from the nested region?</a:t>
            </a:r>
          </a:p>
          <a:p>
            <a:pPr lvl="1"/>
            <a:r>
              <a:rPr lang="en-IN" dirty="0"/>
              <a:t>It returns the thread id starting from 0 to one less than the number of threads in the current thread team</a:t>
            </a:r>
          </a:p>
          <a:p>
            <a:pPr lvl="1"/>
            <a:r>
              <a:rPr lang="en-IN" dirty="0"/>
              <a:t>Thread numbers are no longer unique</a:t>
            </a:r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4341439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CA19-F18F-649A-C2EB-CEB7D6F80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parallelism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D835AB-271C-88DB-2FCB-5873C3E5B2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03853"/>
            <a:ext cx="7567316" cy="33662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78CC94-19B2-282D-D3B6-AEC15E7E1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907" y="2624271"/>
            <a:ext cx="3414056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5985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BEFCF-BC87-7078-BD42-9B18B977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Nested parallelism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7D1C13-704D-9BB9-DA3D-728F74A897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103" y="2056240"/>
            <a:ext cx="8008309" cy="37644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19DBCE-34F1-E75D-F7FA-0F2555C7F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4048" y="2170161"/>
            <a:ext cx="3337849" cy="401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7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5042</TotalTime>
  <Words>3719</Words>
  <Application>Microsoft Office PowerPoint</Application>
  <PresentationFormat>Widescreen</PresentationFormat>
  <Paragraphs>324</Paragraphs>
  <Slides>93</Slides>
  <Notes>3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Arial</vt:lpstr>
      <vt:lpstr>Calibri</vt:lpstr>
      <vt:lpstr>Calibri Light</vt:lpstr>
      <vt:lpstr>Calibri-Bold</vt:lpstr>
      <vt:lpstr>Cascadia Mono</vt:lpstr>
      <vt:lpstr>MnhwgcLhwwfpJgccbbCourier</vt:lpstr>
      <vt:lpstr>Wingdings</vt:lpstr>
      <vt:lpstr>WsvsstPnbvhyVldrqnTimes-Roman</vt:lpstr>
      <vt:lpstr>YfxqhcBfmxmrJljyptTimes-Bold</vt:lpstr>
      <vt:lpstr>Office Theme</vt:lpstr>
      <vt:lpstr>Introduction to OpenMP</vt:lpstr>
      <vt:lpstr>Can my code be parallelized?</vt:lpstr>
      <vt:lpstr>OpenMP introduction</vt:lpstr>
      <vt:lpstr>Threads</vt:lpstr>
      <vt:lpstr>Fork-join model</vt:lpstr>
      <vt:lpstr>OpenMP Consortium</vt:lpstr>
      <vt:lpstr>What OpenMP Isn’t</vt:lpstr>
      <vt:lpstr>OpenMP: parallel regions</vt:lpstr>
      <vt:lpstr>OpenMP: parallel regions</vt:lpstr>
      <vt:lpstr>“Hello Word” Example/1</vt:lpstr>
      <vt:lpstr>“Hello Word” Example/2</vt:lpstr>
      <vt:lpstr>“Hello Word” Example/2</vt:lpstr>
      <vt:lpstr>“Hello Word” Example/2</vt:lpstr>
      <vt:lpstr>OpenMP Components</vt:lpstr>
      <vt:lpstr>“Hello Word” Example/3</vt:lpstr>
      <vt:lpstr>“Hello Word” Example/3</vt:lpstr>
      <vt:lpstr>“Hello Word” Example/3</vt:lpstr>
      <vt:lpstr>OpenMP Programming Model </vt:lpstr>
      <vt:lpstr>Hello World in OpenMP</vt:lpstr>
      <vt:lpstr>OpenMP controlling number of threads</vt:lpstr>
      <vt:lpstr>OpenMP controlling number of threads</vt:lpstr>
      <vt:lpstr>Hello World in OpenMP</vt:lpstr>
      <vt:lpstr>A sample OpenMP program</vt:lpstr>
      <vt:lpstr>A sample OpenMP program</vt:lpstr>
      <vt:lpstr>OpenMP: parallel loops </vt:lpstr>
      <vt:lpstr>OpenMP: parallel loops </vt:lpstr>
      <vt:lpstr>Parallelizing Loops with Independent Iterations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OpenMP: parallel loops</vt:lpstr>
      <vt:lpstr>Creating OpenMP threads in Loops</vt:lpstr>
      <vt:lpstr>OpenMP: parallel loops</vt:lpstr>
      <vt:lpstr>OpenMP: parallel loops</vt:lpstr>
      <vt:lpstr>OpenMP: parallel loops</vt:lpstr>
      <vt:lpstr>OpenMP: parallel loops</vt:lpstr>
      <vt:lpstr>Single Program Multiple Data (SPMD) in OpenMP</vt:lpstr>
      <vt:lpstr>OpenMP: Data sharing</vt:lpstr>
      <vt:lpstr>OpenMP: data sharing</vt:lpstr>
      <vt:lpstr>OpenMP: data sharing</vt:lpstr>
      <vt:lpstr>OpenMP: data sharing</vt:lpstr>
      <vt:lpstr>OpenMP: data sharing</vt:lpstr>
      <vt:lpstr>OpenMP: data sharing</vt:lpstr>
      <vt:lpstr>OpenMP: data sharing</vt:lpstr>
      <vt:lpstr>OpenMP: data sharing</vt:lpstr>
      <vt:lpstr>OpenMP: data sharing</vt:lpstr>
      <vt:lpstr>OpenMP: data sharing</vt:lpstr>
      <vt:lpstr>OpenMP: Nowait clause</vt:lpstr>
      <vt:lpstr>OpenMP: Nowait clause</vt:lpstr>
      <vt:lpstr>OpenMP: Schedule Clause</vt:lpstr>
      <vt:lpstr>OpenMP: Schedule Clause</vt:lpstr>
      <vt:lpstr>OpenMP: Schedule Clause</vt:lpstr>
      <vt:lpstr>OpenMP: Schedule Clause</vt:lpstr>
      <vt:lpstr>OpenMP: Schedule Clause</vt:lpstr>
      <vt:lpstr>OpenMP: Synchronization Constructs</vt:lpstr>
      <vt:lpstr>Synchronization Constructs: Barrier</vt:lpstr>
      <vt:lpstr>Synchronization Constructs: Barrier</vt:lpstr>
      <vt:lpstr>Synchronization Constructs: Barrier</vt:lpstr>
      <vt:lpstr>Synchronization Constructs: Ordered</vt:lpstr>
      <vt:lpstr>Synchronization Constructs: Ordered</vt:lpstr>
      <vt:lpstr>Synchronization Constructs: Critical</vt:lpstr>
      <vt:lpstr>Synchronization Constructs: Critical</vt:lpstr>
      <vt:lpstr>Synchronization Constructs: Atomic</vt:lpstr>
      <vt:lpstr>Synchronization Constructs: Atomic</vt:lpstr>
      <vt:lpstr>Synchronization Constructs: Locks</vt:lpstr>
      <vt:lpstr>Synchronization Constructs: Locks</vt:lpstr>
      <vt:lpstr>Synchronization Constructs: Locks</vt:lpstr>
      <vt:lpstr>Synchronization Constructs: Master</vt:lpstr>
      <vt:lpstr>Synchronization Constructs: Master</vt:lpstr>
      <vt:lpstr>OpenMP: The Sections Construct</vt:lpstr>
      <vt:lpstr>OpenMP: The Sections Construct</vt:lpstr>
      <vt:lpstr>OpenMP: The Sections Construct</vt:lpstr>
      <vt:lpstr>OpenMP: Single Construct</vt:lpstr>
      <vt:lpstr>OpenMP: Single Construct</vt:lpstr>
      <vt:lpstr>OpenMP: Combined Parallel Work-Sharing Constructs</vt:lpstr>
      <vt:lpstr>OpenMP: If Clause</vt:lpstr>
      <vt:lpstr>OpenMP: If Clause</vt:lpstr>
      <vt:lpstr>OpenMP: Num_threads Clause</vt:lpstr>
      <vt:lpstr>OpenMP: Ordered Clause</vt:lpstr>
      <vt:lpstr>OpenMP: Reduction Clause</vt:lpstr>
      <vt:lpstr>OpenMP: Reduction Clause</vt:lpstr>
      <vt:lpstr>OpenMP: Reduction Clause</vt:lpstr>
      <vt:lpstr>OpenMP: Copyin Clause</vt:lpstr>
      <vt:lpstr>OpenMP: Copyprivate Clause</vt:lpstr>
      <vt:lpstr>OpenMP: Copyprivate Clause</vt:lpstr>
      <vt:lpstr>OpenMP: Copyprivate Clause</vt:lpstr>
      <vt:lpstr>Nested parallelism</vt:lpstr>
      <vt:lpstr>Nested parallelism</vt:lpstr>
      <vt:lpstr>Nested parallelism</vt:lpstr>
      <vt:lpstr>Nested parallelism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OpenMP</dc:title>
  <dc:creator>Girisha Surathkal [MAHE-MIT]</dc:creator>
  <cp:lastModifiedBy>Girisha Surathkal [MAHE-MIT]</cp:lastModifiedBy>
  <cp:revision>46</cp:revision>
  <dcterms:created xsi:type="dcterms:W3CDTF">2023-02-06T04:41:46Z</dcterms:created>
  <dcterms:modified xsi:type="dcterms:W3CDTF">2023-02-21T03:18:24Z</dcterms:modified>
</cp:coreProperties>
</file>